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64" r:id="rId2"/>
    <p:sldId id="275" r:id="rId3"/>
    <p:sldId id="265" r:id="rId4"/>
    <p:sldId id="283" r:id="rId5"/>
    <p:sldId id="270" r:id="rId6"/>
    <p:sldId id="284" r:id="rId7"/>
    <p:sldId id="285" r:id="rId8"/>
    <p:sldId id="258" r:id="rId9"/>
    <p:sldId id="259" r:id="rId10"/>
    <p:sldId id="260" r:id="rId11"/>
    <p:sldId id="278" r:id="rId12"/>
    <p:sldId id="279" r:id="rId13"/>
    <p:sldId id="280" r:id="rId14"/>
    <p:sldId id="281" r:id="rId15"/>
    <p:sldId id="276" r:id="rId16"/>
    <p:sldId id="286" r:id="rId17"/>
    <p:sldId id="266" r:id="rId18"/>
    <p:sldId id="289" r:id="rId19"/>
    <p:sldId id="271" r:id="rId20"/>
    <p:sldId id="294" r:id="rId21"/>
    <p:sldId id="295" r:id="rId22"/>
    <p:sldId id="277" r:id="rId23"/>
    <p:sldId id="296" r:id="rId24"/>
    <p:sldId id="297" r:id="rId25"/>
    <p:sldId id="298" r:id="rId26"/>
    <p:sldId id="299" r:id="rId27"/>
    <p:sldId id="300" r:id="rId28"/>
    <p:sldId id="301" r:id="rId29"/>
    <p:sldId id="290" r:id="rId30"/>
    <p:sldId id="287"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5935"/>
    <a:srgbClr val="45A290"/>
    <a:srgbClr val="F9FA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15582D-CE0A-4018-A7F2-8E0CE74FD875}"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87B42-E7C1-4C04-8073-A749124E9D6A}" type="slidenum">
              <a:rPr lang="en-US" smtClean="0"/>
              <a:t>‹#›</a:t>
            </a:fld>
            <a:endParaRPr lang="en-US"/>
          </a:p>
        </p:txBody>
      </p:sp>
    </p:spTree>
    <p:extLst>
      <p:ext uri="{BB962C8B-B14F-4D97-AF65-F5344CB8AC3E}">
        <p14:creationId xmlns:p14="http://schemas.microsoft.com/office/powerpoint/2010/main" val="45181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37EE8A-4EA3-450C-9105-14A53132DB6F}" type="slidenum">
              <a:rPr lang="en-US" smtClean="0"/>
              <a:t>25</a:t>
            </a:fld>
            <a:endParaRPr lang="en-US"/>
          </a:p>
        </p:txBody>
      </p:sp>
    </p:spTree>
    <p:extLst>
      <p:ext uri="{BB962C8B-B14F-4D97-AF65-F5344CB8AC3E}">
        <p14:creationId xmlns:p14="http://schemas.microsoft.com/office/powerpoint/2010/main" val="612688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710D7B0-3C60-475D-81B2-E8AE6B65950D}"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2671125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10D7B0-3C60-475D-81B2-E8AE6B65950D}"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3285781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10D7B0-3C60-475D-81B2-E8AE6B65950D}"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94794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10D7B0-3C60-475D-81B2-E8AE6B65950D}"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4202332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10D7B0-3C60-475D-81B2-E8AE6B65950D}" type="datetimeFigureOut">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737923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710D7B0-3C60-475D-81B2-E8AE6B65950D}" type="datetimeFigureOut">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824718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10D7B0-3C60-475D-81B2-E8AE6B65950D}" type="datetimeFigureOut">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4037904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10D7B0-3C60-475D-81B2-E8AE6B65950D}"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2019687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710D7B0-3C60-475D-81B2-E8AE6B65950D}"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179843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10D7B0-3C60-475D-81B2-E8AE6B65950D}"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3983162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10D7B0-3C60-475D-81B2-E8AE6B65950D}" type="datetimeFigureOut">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714BD4-6F12-4485-9301-6C6CB77EA9E5}" type="slidenum">
              <a:rPr lang="en-US" smtClean="0"/>
              <a:t>‹#›</a:t>
            </a:fld>
            <a:endParaRPr lang="en-US"/>
          </a:p>
        </p:txBody>
      </p:sp>
    </p:spTree>
    <p:extLst>
      <p:ext uri="{BB962C8B-B14F-4D97-AF65-F5344CB8AC3E}">
        <p14:creationId xmlns:p14="http://schemas.microsoft.com/office/powerpoint/2010/main" val="3519325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10D7B0-3C60-475D-81B2-E8AE6B65950D}" type="datetimeFigureOut">
              <a:rPr lang="en-US" smtClean="0"/>
              <a:t>9/8/2026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14BD4-6F12-4485-9301-6C6CB77EA9E5}" type="slidenum">
              <a:rPr lang="en-US" smtClean="0"/>
              <a:t>‹#›</a:t>
            </a:fld>
            <a:endParaRPr lang="en-US"/>
          </a:p>
        </p:txBody>
      </p:sp>
    </p:spTree>
    <p:extLst>
      <p:ext uri="{BB962C8B-B14F-4D97-AF65-F5344CB8AC3E}">
        <p14:creationId xmlns:p14="http://schemas.microsoft.com/office/powerpoint/2010/main" val="1551990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0"/>
            <a:ext cx="12185117" cy="6858000"/>
          </a:xfrm>
          <a:prstGeom prst="rect">
            <a:avLst/>
          </a:prstGeom>
        </p:spPr>
      </p:pic>
      <p:sp>
        <p:nvSpPr>
          <p:cNvPr id="4" name="TextBox 3"/>
          <p:cNvSpPr txBox="1"/>
          <p:nvPr/>
        </p:nvSpPr>
        <p:spPr>
          <a:xfrm>
            <a:off x="1385455" y="1479545"/>
            <a:ext cx="9884437" cy="1938992"/>
          </a:xfrm>
          <a:prstGeom prst="rect">
            <a:avLst/>
          </a:prstGeom>
          <a:noFill/>
        </p:spPr>
        <p:txBody>
          <a:bodyPr wrap="none" rtlCol="0">
            <a:spAutoFit/>
          </a:bodyPr>
          <a:lstStyle/>
          <a:p>
            <a:r>
              <a:rPr lang="en-US" sz="6000" dirty="0">
                <a:solidFill>
                  <a:srgbClr val="115935"/>
                </a:solidFill>
                <a:latin typeface="Arial Black" panose="020B0A04020102020204" pitchFamily="34" charset="0"/>
              </a:rPr>
              <a:t>Digital Content Design </a:t>
            </a:r>
          </a:p>
          <a:p>
            <a:r>
              <a:rPr lang="en-US" sz="6000" dirty="0">
                <a:solidFill>
                  <a:srgbClr val="115935"/>
                </a:solidFill>
                <a:latin typeface="Arial Black" panose="020B0A04020102020204" pitchFamily="34" charset="0"/>
              </a:rPr>
              <a:t>Using Canva</a:t>
            </a:r>
          </a:p>
        </p:txBody>
      </p:sp>
      <p:sp>
        <p:nvSpPr>
          <p:cNvPr id="6" name="TextBox 5"/>
          <p:cNvSpPr txBox="1"/>
          <p:nvPr/>
        </p:nvSpPr>
        <p:spPr>
          <a:xfrm>
            <a:off x="2225341" y="4436417"/>
            <a:ext cx="7235507" cy="461665"/>
          </a:xfrm>
          <a:prstGeom prst="rect">
            <a:avLst/>
          </a:prstGeom>
          <a:noFill/>
        </p:spPr>
        <p:txBody>
          <a:bodyPr wrap="none" rtlCol="0">
            <a:spAutoFit/>
          </a:bodyPr>
          <a:lstStyle/>
          <a:p>
            <a:r>
              <a:rPr lang="en-US" sz="2400" dirty="0">
                <a:solidFill>
                  <a:srgbClr val="115935"/>
                </a:solidFill>
                <a:latin typeface="Arial" panose="020B0604020202020204" pitchFamily="34" charset="0"/>
                <a:cs typeface="Arial" panose="020B0604020202020204" pitchFamily="34" charset="0"/>
              </a:rPr>
              <a:t>Designing Visually Stunning &amp; Professional Content</a:t>
            </a:r>
          </a:p>
        </p:txBody>
      </p:sp>
      <p:sp>
        <p:nvSpPr>
          <p:cNvPr id="7" name="TextBox 6"/>
          <p:cNvSpPr txBox="1"/>
          <p:nvPr/>
        </p:nvSpPr>
        <p:spPr>
          <a:xfrm>
            <a:off x="2108692" y="6008379"/>
            <a:ext cx="7058920" cy="584775"/>
          </a:xfrm>
          <a:prstGeom prst="rect">
            <a:avLst/>
          </a:prstGeom>
          <a:noFill/>
        </p:spPr>
        <p:txBody>
          <a:bodyPr wrap="none" rtlCol="0">
            <a:spAutoFit/>
          </a:bodyPr>
          <a:lstStyle/>
          <a:p>
            <a:r>
              <a:rPr lang="en-US" sz="3200" dirty="0">
                <a:solidFill>
                  <a:srgbClr val="115935"/>
                </a:solidFill>
                <a:latin typeface="Arial Black" panose="020B0A04020102020204" pitchFamily="34" charset="0"/>
              </a:rPr>
              <a:t>Ms. Sameera Muhammad Iqbal</a:t>
            </a:r>
          </a:p>
        </p:txBody>
      </p:sp>
      <p:sp>
        <p:nvSpPr>
          <p:cNvPr id="8" name="TextBox 7"/>
          <p:cNvSpPr txBox="1"/>
          <p:nvPr/>
        </p:nvSpPr>
        <p:spPr>
          <a:xfrm>
            <a:off x="2108692" y="5491632"/>
            <a:ext cx="2084225" cy="461665"/>
          </a:xfrm>
          <a:prstGeom prst="rect">
            <a:avLst/>
          </a:prstGeom>
          <a:noFill/>
        </p:spPr>
        <p:txBody>
          <a:bodyPr wrap="none" rtlCol="0">
            <a:spAutoFit/>
          </a:bodyPr>
          <a:lstStyle/>
          <a:p>
            <a:r>
              <a:rPr lang="en-US" sz="2400" dirty="0">
                <a:solidFill>
                  <a:srgbClr val="115935"/>
                </a:solidFill>
                <a:latin typeface="Arial" panose="020B0604020202020204" pitchFamily="34" charset="0"/>
                <a:cs typeface="Arial" panose="020B0604020202020204" pitchFamily="34" charset="0"/>
              </a:rPr>
              <a:t>Presented by:</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84976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9525"/>
            <a:ext cx="12185117" cy="6858000"/>
          </a:xfrm>
          <a:prstGeom prst="rect">
            <a:avLst/>
          </a:prstGeom>
        </p:spPr>
      </p:pic>
      <p:sp>
        <p:nvSpPr>
          <p:cNvPr id="3" name="TextBox 2"/>
          <p:cNvSpPr txBox="1"/>
          <p:nvPr/>
        </p:nvSpPr>
        <p:spPr>
          <a:xfrm>
            <a:off x="373360" y="2244100"/>
            <a:ext cx="11670858" cy="3287375"/>
          </a:xfrm>
          <a:prstGeom prst="rect">
            <a:avLst/>
          </a:prstGeom>
          <a:noFill/>
        </p:spPr>
        <p:txBody>
          <a:bodyPr wrap="square" rtlCol="0">
            <a:spAutoFit/>
          </a:bodyPr>
          <a:lstStyle/>
          <a:p>
            <a:pPr marL="457200" indent="-457200">
              <a:lnSpc>
                <a:spcPct val="200000"/>
              </a:lnSpc>
              <a:buFont typeface="Wingdings" panose="05000000000000000000" pitchFamily="2" charset="2"/>
              <a:buChar char="v"/>
            </a:pPr>
            <a:r>
              <a:rPr lang="en-US" sz="2700" dirty="0">
                <a:solidFill>
                  <a:srgbClr val="115935"/>
                </a:solidFill>
                <a:latin typeface="Arial" panose="020B0604020202020204" pitchFamily="34" charset="0"/>
                <a:cs typeface="Arial" panose="020B0604020202020204" pitchFamily="34" charset="0"/>
              </a:rPr>
              <a:t>Understand what Canva is and its value in the professional world.</a:t>
            </a:r>
          </a:p>
          <a:p>
            <a:pPr marL="457200" indent="-457200">
              <a:lnSpc>
                <a:spcPct val="200000"/>
              </a:lnSpc>
              <a:buFont typeface="Wingdings" panose="05000000000000000000" pitchFamily="2" charset="2"/>
              <a:buChar char="v"/>
            </a:pPr>
            <a:r>
              <a:rPr lang="en-US" sz="2700" dirty="0">
                <a:solidFill>
                  <a:srgbClr val="115935"/>
                </a:solidFill>
                <a:latin typeface="Arial" panose="020B0604020202020204" pitchFamily="34" charset="0"/>
                <a:cs typeface="Arial" panose="020B0604020202020204" pitchFamily="34" charset="0"/>
              </a:rPr>
              <a:t>Learn to confidently navigate the Canva workspace and editor.</a:t>
            </a:r>
          </a:p>
          <a:p>
            <a:pPr marL="457200" indent="-457200">
              <a:lnSpc>
                <a:spcPct val="200000"/>
              </a:lnSpc>
              <a:buFont typeface="Wingdings" panose="05000000000000000000" pitchFamily="2" charset="2"/>
              <a:buChar char="v"/>
            </a:pPr>
            <a:r>
              <a:rPr lang="en-US" sz="2700" dirty="0">
                <a:solidFill>
                  <a:srgbClr val="115935"/>
                </a:solidFill>
                <a:latin typeface="Arial" panose="020B0604020202020204" pitchFamily="34" charset="0"/>
                <a:cs typeface="Arial" panose="020B0604020202020204" pitchFamily="34" charset="0"/>
              </a:rPr>
              <a:t>Create professional, high-quality assets (resumes, pitch decks, posters).</a:t>
            </a:r>
          </a:p>
          <a:p>
            <a:pPr marL="457200" indent="-457200">
              <a:lnSpc>
                <a:spcPct val="200000"/>
              </a:lnSpc>
              <a:buFont typeface="Wingdings" panose="05000000000000000000" pitchFamily="2" charset="2"/>
              <a:buChar char="v"/>
            </a:pPr>
            <a:r>
              <a:rPr lang="en-US" sz="2700" dirty="0">
                <a:solidFill>
                  <a:srgbClr val="115935"/>
                </a:solidFill>
                <a:latin typeface="Arial" panose="020B0604020202020204" pitchFamily="34" charset="0"/>
                <a:cs typeface="Arial" panose="020B0604020202020204" pitchFamily="34" charset="0"/>
              </a:rPr>
              <a:t>Leverage </a:t>
            </a:r>
            <a:r>
              <a:rPr lang="en-US" sz="2700" dirty="0" err="1">
                <a:solidFill>
                  <a:srgbClr val="115935"/>
                </a:solidFill>
                <a:latin typeface="Arial" panose="020B0604020202020204" pitchFamily="34" charset="0"/>
                <a:cs typeface="Arial" panose="020B0604020202020204" pitchFamily="34" charset="0"/>
              </a:rPr>
              <a:t>Canva’s</a:t>
            </a:r>
            <a:r>
              <a:rPr lang="en-US" sz="2700" dirty="0">
                <a:solidFill>
                  <a:srgbClr val="115935"/>
                </a:solidFill>
                <a:latin typeface="Arial" panose="020B0604020202020204" pitchFamily="34" charset="0"/>
                <a:cs typeface="Arial" panose="020B0604020202020204" pitchFamily="34" charset="0"/>
              </a:rPr>
              <a:t> AI tools to work smarter and faster.</a:t>
            </a:r>
          </a:p>
        </p:txBody>
      </p:sp>
      <p:sp>
        <p:nvSpPr>
          <p:cNvPr id="4" name="TextBox 3"/>
          <p:cNvSpPr txBox="1"/>
          <p:nvPr/>
        </p:nvSpPr>
        <p:spPr>
          <a:xfrm>
            <a:off x="373360" y="1089892"/>
            <a:ext cx="6275372" cy="1015663"/>
          </a:xfrm>
          <a:prstGeom prst="rect">
            <a:avLst/>
          </a:prstGeom>
          <a:noFill/>
        </p:spPr>
        <p:txBody>
          <a:bodyPr wrap="none" rtlCol="0">
            <a:spAutoFit/>
          </a:bodyPr>
          <a:lstStyle/>
          <a:p>
            <a:r>
              <a:rPr lang="en-US" sz="6000" dirty="0">
                <a:solidFill>
                  <a:srgbClr val="115935"/>
                </a:solidFill>
                <a:latin typeface="Arial Black" panose="020B0A04020102020204" pitchFamily="34" charset="0"/>
              </a:rPr>
              <a:t>Our objectives</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61338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19050"/>
            <a:ext cx="12185117" cy="6858000"/>
          </a:xfrm>
          <a:prstGeom prst="rect">
            <a:avLst/>
          </a:prstGeom>
        </p:spPr>
      </p:pic>
      <p:sp>
        <p:nvSpPr>
          <p:cNvPr id="4" name="TextBox 3"/>
          <p:cNvSpPr txBox="1"/>
          <p:nvPr/>
        </p:nvSpPr>
        <p:spPr>
          <a:xfrm>
            <a:off x="357322" y="1126837"/>
            <a:ext cx="5838008" cy="1015663"/>
          </a:xfrm>
          <a:prstGeom prst="rect">
            <a:avLst/>
          </a:prstGeom>
          <a:noFill/>
        </p:spPr>
        <p:txBody>
          <a:bodyPr wrap="none" rtlCol="0">
            <a:spAutoFit/>
          </a:bodyPr>
          <a:lstStyle/>
          <a:p>
            <a:r>
              <a:rPr lang="en-US" sz="6000" dirty="0">
                <a:solidFill>
                  <a:srgbClr val="115935"/>
                </a:solidFill>
                <a:latin typeface="Arial Black" panose="020B0A04020102020204" pitchFamily="34" charset="0"/>
              </a:rPr>
              <a:t>What is        ?</a:t>
            </a:r>
          </a:p>
        </p:txBody>
      </p:sp>
      <p:pic>
        <p:nvPicPr>
          <p:cNvPr id="6" name="Picture 5"/>
          <p:cNvPicPr>
            <a:picLocks noChangeAspect="1"/>
          </p:cNvPicPr>
          <p:nvPr/>
        </p:nvPicPr>
        <p:blipFill>
          <a:blip r:embed="rId3"/>
          <a:stretch>
            <a:fillRect/>
          </a:stretch>
        </p:blipFill>
        <p:spPr>
          <a:xfrm>
            <a:off x="3706180" y="616284"/>
            <a:ext cx="1848817" cy="1848817"/>
          </a:xfrm>
          <a:prstGeom prst="rect">
            <a:avLst/>
          </a:prstGeom>
        </p:spPr>
      </p:pic>
      <p:sp>
        <p:nvSpPr>
          <p:cNvPr id="5" name="TextBox 4"/>
          <p:cNvSpPr txBox="1"/>
          <p:nvPr/>
        </p:nvSpPr>
        <p:spPr>
          <a:xfrm>
            <a:off x="908333" y="2570841"/>
            <a:ext cx="10375334" cy="3416320"/>
          </a:xfrm>
          <a:prstGeom prst="rect">
            <a:avLst/>
          </a:prstGeom>
          <a:noFill/>
        </p:spPr>
        <p:txBody>
          <a:bodyPr wrap="square" rtlCol="0">
            <a:spAutoFit/>
          </a:bodyPr>
          <a:lstStyle/>
          <a:p>
            <a:pPr algn="just"/>
            <a:r>
              <a:rPr lang="en-US" sz="2700" dirty="0">
                <a:solidFill>
                  <a:srgbClr val="115935"/>
                </a:solidFill>
                <a:latin typeface="Arial" panose="020B0604020202020204" pitchFamily="34" charset="0"/>
                <a:cs typeface="Arial" panose="020B0604020202020204" pitchFamily="34" charset="0"/>
              </a:rPr>
              <a:t>Canva is an online design and visual communication platform that lets anyone create professional </a:t>
            </a:r>
            <a:r>
              <a:rPr lang="en-US" sz="2700" u="sng" dirty="0">
                <a:solidFill>
                  <a:srgbClr val="115935"/>
                </a:solidFill>
                <a:latin typeface="Arial" panose="020B0604020202020204" pitchFamily="34" charset="0"/>
                <a:cs typeface="Arial" panose="020B0604020202020204" pitchFamily="34" charset="0"/>
              </a:rPr>
              <a:t>graphics</a:t>
            </a:r>
            <a:r>
              <a:rPr lang="en-US" sz="2700" dirty="0">
                <a:solidFill>
                  <a:srgbClr val="115935"/>
                </a:solidFill>
                <a:latin typeface="Arial" panose="020B0604020202020204" pitchFamily="34" charset="0"/>
                <a:cs typeface="Arial" panose="020B0604020202020204" pitchFamily="34" charset="0"/>
              </a:rPr>
              <a:t>, </a:t>
            </a:r>
            <a:r>
              <a:rPr lang="en-US" sz="2700" u="sng" dirty="0">
                <a:solidFill>
                  <a:srgbClr val="115935"/>
                </a:solidFill>
                <a:latin typeface="Arial" panose="020B0604020202020204" pitchFamily="34" charset="0"/>
                <a:cs typeface="Arial" panose="020B0604020202020204" pitchFamily="34" charset="0"/>
              </a:rPr>
              <a:t>presentations</a:t>
            </a:r>
            <a:r>
              <a:rPr lang="en-US" sz="2700" dirty="0">
                <a:solidFill>
                  <a:srgbClr val="115935"/>
                </a:solidFill>
                <a:latin typeface="Arial" panose="020B0604020202020204" pitchFamily="34" charset="0"/>
                <a:cs typeface="Arial" panose="020B0604020202020204" pitchFamily="34" charset="0"/>
              </a:rPr>
              <a:t>, </a:t>
            </a:r>
            <a:r>
              <a:rPr lang="en-US" sz="2700" u="sng" dirty="0">
                <a:solidFill>
                  <a:srgbClr val="115935"/>
                </a:solidFill>
                <a:latin typeface="Arial" panose="020B0604020202020204" pitchFamily="34" charset="0"/>
                <a:cs typeface="Arial" panose="020B0604020202020204" pitchFamily="34" charset="0"/>
              </a:rPr>
              <a:t>videos</a:t>
            </a:r>
            <a:r>
              <a:rPr lang="en-US" sz="2700" dirty="0">
                <a:solidFill>
                  <a:srgbClr val="115935"/>
                </a:solidFill>
                <a:latin typeface="Arial" panose="020B0604020202020204" pitchFamily="34" charset="0"/>
                <a:cs typeface="Arial" panose="020B0604020202020204" pitchFamily="34" charset="0"/>
              </a:rPr>
              <a:t>, and</a:t>
            </a:r>
            <a:r>
              <a:rPr lang="en-US" sz="2700" u="sng" dirty="0">
                <a:solidFill>
                  <a:srgbClr val="115935"/>
                </a:solidFill>
                <a:latin typeface="Arial" panose="020B0604020202020204" pitchFamily="34" charset="0"/>
                <a:cs typeface="Arial" panose="020B0604020202020204" pitchFamily="34" charset="0"/>
              </a:rPr>
              <a:t> documents</a:t>
            </a:r>
            <a:r>
              <a:rPr lang="en-US" sz="2700" dirty="0">
                <a:solidFill>
                  <a:srgbClr val="115935"/>
                </a:solidFill>
                <a:latin typeface="Arial" panose="020B0604020202020204" pitchFamily="34" charset="0"/>
                <a:cs typeface="Arial" panose="020B0604020202020204" pitchFamily="34" charset="0"/>
              </a:rPr>
              <a:t>.</a:t>
            </a:r>
          </a:p>
          <a:p>
            <a:pPr algn="just"/>
            <a:r>
              <a:rPr lang="en-US" sz="2700" dirty="0">
                <a:solidFill>
                  <a:srgbClr val="115935"/>
                </a:solidFill>
                <a:latin typeface="Arial" panose="020B0604020202020204" pitchFamily="34" charset="0"/>
                <a:cs typeface="Arial" panose="020B0604020202020204" pitchFamily="34" charset="0"/>
              </a:rPr>
              <a:t>For university students and future professionals, it is a powerful tool to democratize visual communication. It empowers you to transform everyday projects, research summaries, and job applications into compelling visual stories, all without requiring formal graphic design training.</a:t>
            </a: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2185685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50"/>
                                        <p:tgtEl>
                                          <p:spTgt spid="5"/>
                                        </p:tgtEl>
                                      </p:cBhvr>
                                    </p:animEffect>
                                    <p:anim calcmode="lin" valueType="num">
                                      <p:cBhvr>
                                        <p:cTn id="19" dur="250" fill="hold"/>
                                        <p:tgtEl>
                                          <p:spTgt spid="5"/>
                                        </p:tgtEl>
                                        <p:attrNameLst>
                                          <p:attrName>ppt_x</p:attrName>
                                        </p:attrNameLst>
                                      </p:cBhvr>
                                      <p:tavLst>
                                        <p:tav tm="0">
                                          <p:val>
                                            <p:strVal val="#ppt_x"/>
                                          </p:val>
                                        </p:tav>
                                        <p:tav tm="100000">
                                          <p:val>
                                            <p:strVal val="#ppt_x"/>
                                          </p:val>
                                        </p:tav>
                                      </p:tavLst>
                                    </p:anim>
                                    <p:anim calcmode="lin" valueType="num">
                                      <p:cBhvr>
                                        <p:cTn id="20"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9525"/>
            <a:ext cx="12185117" cy="6858000"/>
          </a:xfrm>
          <a:prstGeom prst="rect">
            <a:avLst/>
          </a:prstGeom>
        </p:spPr>
      </p:pic>
      <p:sp>
        <p:nvSpPr>
          <p:cNvPr id="4" name="TextBox 3"/>
          <p:cNvSpPr txBox="1"/>
          <p:nvPr/>
        </p:nvSpPr>
        <p:spPr>
          <a:xfrm>
            <a:off x="357322" y="1126837"/>
            <a:ext cx="7761612" cy="1015663"/>
          </a:xfrm>
          <a:prstGeom prst="rect">
            <a:avLst/>
          </a:prstGeom>
          <a:noFill/>
        </p:spPr>
        <p:txBody>
          <a:bodyPr wrap="none" rtlCol="0">
            <a:spAutoFit/>
          </a:bodyPr>
          <a:lstStyle/>
          <a:p>
            <a:r>
              <a:rPr lang="en-US" sz="6000" dirty="0">
                <a:solidFill>
                  <a:srgbClr val="115935"/>
                </a:solidFill>
                <a:latin typeface="Arial Black" panose="020B0A04020102020204" pitchFamily="34" charset="0"/>
              </a:rPr>
              <a:t>Why choose        ?</a:t>
            </a:r>
          </a:p>
        </p:txBody>
      </p:sp>
      <p:pic>
        <p:nvPicPr>
          <p:cNvPr id="6" name="Picture 5"/>
          <p:cNvPicPr>
            <a:picLocks noChangeAspect="1"/>
          </p:cNvPicPr>
          <p:nvPr/>
        </p:nvPicPr>
        <p:blipFill>
          <a:blip r:embed="rId3"/>
          <a:stretch>
            <a:fillRect/>
          </a:stretch>
        </p:blipFill>
        <p:spPr>
          <a:xfrm>
            <a:off x="5572697" y="643993"/>
            <a:ext cx="1848817" cy="1848817"/>
          </a:xfrm>
          <a:prstGeom prst="rect">
            <a:avLst/>
          </a:prstGeom>
        </p:spPr>
      </p:pic>
      <p:sp>
        <p:nvSpPr>
          <p:cNvPr id="5" name="TextBox 4"/>
          <p:cNvSpPr txBox="1"/>
          <p:nvPr/>
        </p:nvSpPr>
        <p:spPr>
          <a:xfrm>
            <a:off x="385030" y="2657288"/>
            <a:ext cx="10375334" cy="2585323"/>
          </a:xfrm>
          <a:prstGeom prst="rect">
            <a:avLst/>
          </a:prstGeom>
          <a:noFill/>
        </p:spPr>
        <p:txBody>
          <a:bodyPr wrap="square" rtlCol="0">
            <a:spAutoFit/>
          </a:bodyPr>
          <a:lstStyle/>
          <a:p>
            <a:pPr algn="just"/>
            <a:r>
              <a:rPr lang="en-US" sz="2700" dirty="0">
                <a:solidFill>
                  <a:srgbClr val="115935"/>
                </a:solidFill>
                <a:latin typeface="Arial" panose="020B0604020202020204" pitchFamily="34" charset="0"/>
                <a:cs typeface="Arial" panose="020B0604020202020204" pitchFamily="34" charset="0"/>
              </a:rPr>
              <a:t>Canva is incredibly easy to use with its simple drag-and-drop tools, so we don't need any prior design experience. It saves our time by offering ready-made templates for presentations, posters, and resumes. It also works directly in our web browser, making it easy to share files and work together with our classmates on group projects in real-time.</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216899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250"/>
                                        <p:tgtEl>
                                          <p:spTgt spid="5"/>
                                        </p:tgtEl>
                                      </p:cBhvr>
                                    </p:animEffect>
                                    <p:anim calcmode="lin" valueType="num">
                                      <p:cBhvr>
                                        <p:cTn id="19" dur="250" fill="hold"/>
                                        <p:tgtEl>
                                          <p:spTgt spid="5"/>
                                        </p:tgtEl>
                                        <p:attrNameLst>
                                          <p:attrName>ppt_x</p:attrName>
                                        </p:attrNameLst>
                                      </p:cBhvr>
                                      <p:tavLst>
                                        <p:tav tm="0">
                                          <p:val>
                                            <p:strVal val="#ppt_x"/>
                                          </p:val>
                                        </p:tav>
                                        <p:tav tm="100000">
                                          <p:val>
                                            <p:strVal val="#ppt_x"/>
                                          </p:val>
                                        </p:tav>
                                      </p:tavLst>
                                    </p:anim>
                                    <p:anim calcmode="lin" valueType="num">
                                      <p:cBhvr>
                                        <p:cTn id="20"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p:sp>
        <p:nvSpPr>
          <p:cNvPr id="13" name="TextBox 12"/>
          <p:cNvSpPr txBox="1"/>
          <p:nvPr/>
        </p:nvSpPr>
        <p:spPr>
          <a:xfrm>
            <a:off x="1810327" y="757382"/>
            <a:ext cx="4285673" cy="523220"/>
          </a:xfrm>
          <a:prstGeom prst="rect">
            <a:avLst/>
          </a:prstGeom>
          <a:noFill/>
        </p:spPr>
        <p:txBody>
          <a:bodyPr wrap="square" rtlCol="0">
            <a:spAutoFit/>
          </a:bodyPr>
          <a:lstStyle/>
          <a:p>
            <a:r>
              <a:rPr lang="en-US" sz="2800" dirty="0">
                <a:solidFill>
                  <a:srgbClr val="45A290"/>
                </a:solidFill>
                <a:latin typeface="Arial Black" panose="020B0A04020102020204" pitchFamily="34" charset="0"/>
              </a:rPr>
              <a:t>Traditional Approach</a:t>
            </a:r>
          </a:p>
        </p:txBody>
      </p:sp>
      <p:sp>
        <p:nvSpPr>
          <p:cNvPr id="14" name="TextBox 13"/>
          <p:cNvSpPr txBox="1"/>
          <p:nvPr/>
        </p:nvSpPr>
        <p:spPr>
          <a:xfrm>
            <a:off x="6096000" y="757382"/>
            <a:ext cx="4285673" cy="523220"/>
          </a:xfrm>
          <a:prstGeom prst="rect">
            <a:avLst/>
          </a:prstGeom>
          <a:noFill/>
        </p:spPr>
        <p:txBody>
          <a:bodyPr wrap="square" rtlCol="0">
            <a:spAutoFit/>
          </a:bodyPr>
          <a:lstStyle/>
          <a:p>
            <a:r>
              <a:rPr lang="en-US" sz="2800" dirty="0">
                <a:solidFill>
                  <a:srgbClr val="45A290"/>
                </a:solidFill>
                <a:latin typeface="Arial Black" panose="020B0A04020102020204" pitchFamily="34" charset="0"/>
              </a:rPr>
              <a:t>The Canva Edge</a:t>
            </a:r>
          </a:p>
        </p:txBody>
      </p:sp>
      <p:sp>
        <p:nvSpPr>
          <p:cNvPr id="15" name="TextBox 14"/>
          <p:cNvSpPr txBox="1"/>
          <p:nvPr/>
        </p:nvSpPr>
        <p:spPr>
          <a:xfrm>
            <a:off x="745248" y="1280602"/>
            <a:ext cx="5424643" cy="1323439"/>
          </a:xfrm>
          <a:prstGeom prst="rect">
            <a:avLst/>
          </a:prstGeom>
          <a:noFill/>
        </p:spPr>
        <p:txBody>
          <a:bodyPr wrap="square" rtlCol="0">
            <a:spAutoFit/>
          </a:bodyPr>
          <a:lstStyle/>
          <a:p>
            <a:r>
              <a:rPr lang="en-US" sz="2000" dirty="0">
                <a:solidFill>
                  <a:srgbClr val="F9FAF5"/>
                </a:solidFill>
                <a:latin typeface="Arial" panose="020B0604020202020204" pitchFamily="34" charset="0"/>
                <a:cs typeface="Arial" panose="020B0604020202020204" pitchFamily="34" charset="0"/>
              </a:rPr>
              <a:t>Standard, text-heavy documents that blend in. Relying on default templates often results in a lack of visual attraction, making it difficult to capture your audience's attention.</a:t>
            </a:r>
          </a:p>
        </p:txBody>
      </p:sp>
      <p:sp>
        <p:nvSpPr>
          <p:cNvPr id="17" name="TextBox 16"/>
          <p:cNvSpPr txBox="1"/>
          <p:nvPr/>
        </p:nvSpPr>
        <p:spPr>
          <a:xfrm>
            <a:off x="6169891" y="1280601"/>
            <a:ext cx="5424643" cy="1323439"/>
          </a:xfrm>
          <a:prstGeom prst="rect">
            <a:avLst/>
          </a:prstGeom>
          <a:noFill/>
        </p:spPr>
        <p:txBody>
          <a:bodyPr wrap="square" rtlCol="0">
            <a:spAutoFit/>
          </a:bodyPr>
          <a:lstStyle/>
          <a:p>
            <a:r>
              <a:rPr lang="en-US" sz="2000" dirty="0">
                <a:solidFill>
                  <a:srgbClr val="F9FAF5"/>
                </a:solidFill>
                <a:latin typeface="Arial" panose="020B0604020202020204" pitchFamily="34" charset="0"/>
                <a:cs typeface="Arial" panose="020B0604020202020204" pitchFamily="34" charset="0"/>
              </a:rPr>
              <a:t>Visually striking, modern designs that communicate professionalism. Strategic use of color, typography, and layout instantly elevates your message.</a:t>
            </a:r>
          </a:p>
        </p:txBody>
      </p:sp>
      <p:pic>
        <p:nvPicPr>
          <p:cNvPr id="18" name="Picture 17"/>
          <p:cNvPicPr>
            <a:picLocks noChangeAspect="1"/>
          </p:cNvPicPr>
          <p:nvPr/>
        </p:nvPicPr>
        <p:blipFill>
          <a:blip r:embed="rId3"/>
          <a:stretch>
            <a:fillRect/>
          </a:stretch>
        </p:blipFill>
        <p:spPr>
          <a:xfrm>
            <a:off x="7688351" y="2604040"/>
            <a:ext cx="2387723" cy="3549832"/>
          </a:xfrm>
          <a:prstGeom prst="rect">
            <a:avLst/>
          </a:prstGeom>
        </p:spPr>
      </p:pic>
      <p:pic>
        <p:nvPicPr>
          <p:cNvPr id="19" name="Picture 18"/>
          <p:cNvPicPr>
            <a:picLocks noChangeAspect="1"/>
          </p:cNvPicPr>
          <p:nvPr/>
        </p:nvPicPr>
        <p:blipFill>
          <a:blip r:embed="rId4"/>
          <a:stretch>
            <a:fillRect/>
          </a:stretch>
        </p:blipFill>
        <p:spPr>
          <a:xfrm>
            <a:off x="1924910" y="2604040"/>
            <a:ext cx="2311519" cy="3568883"/>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300921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50"/>
                                        <p:tgtEl>
                                          <p:spTgt spid="15"/>
                                        </p:tgtEl>
                                      </p:cBhvr>
                                    </p:animEffect>
                                    <p:anim calcmode="lin" valueType="num">
                                      <p:cBhvr>
                                        <p:cTn id="14" dur="250" fill="hold"/>
                                        <p:tgtEl>
                                          <p:spTgt spid="15"/>
                                        </p:tgtEl>
                                        <p:attrNameLst>
                                          <p:attrName>ppt_x</p:attrName>
                                        </p:attrNameLst>
                                      </p:cBhvr>
                                      <p:tavLst>
                                        <p:tav tm="0">
                                          <p:val>
                                            <p:strVal val="#ppt_x"/>
                                          </p:val>
                                        </p:tav>
                                        <p:tav tm="100000">
                                          <p:val>
                                            <p:strVal val="#ppt_x"/>
                                          </p:val>
                                        </p:tav>
                                      </p:tavLst>
                                    </p:anim>
                                    <p:anim calcmode="lin" valueType="num">
                                      <p:cBhvr>
                                        <p:cTn id="15" dur="25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10" presetClass="entr" presetSubtype="0" fill="hold" nodeType="afterEffect">
                                  <p:stCondLst>
                                    <p:cond delay="25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strVal val="#ppt_x"/>
                                          </p:val>
                                        </p:tav>
                                        <p:tav tm="100000">
                                          <p:val>
                                            <p:strVal val="#ppt_x"/>
                                          </p:val>
                                        </p:tav>
                                      </p:tavLst>
                                    </p:anim>
                                    <p:anim calcmode="lin" valueType="num">
                                      <p:cBhvr>
                                        <p:cTn id="26" dur="5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250"/>
                                        <p:tgtEl>
                                          <p:spTgt spid="17"/>
                                        </p:tgtEl>
                                      </p:cBhvr>
                                    </p:animEffect>
                                    <p:anim calcmode="lin" valueType="num">
                                      <p:cBhvr>
                                        <p:cTn id="31" dur="250" fill="hold"/>
                                        <p:tgtEl>
                                          <p:spTgt spid="17"/>
                                        </p:tgtEl>
                                        <p:attrNameLst>
                                          <p:attrName>ppt_x</p:attrName>
                                        </p:attrNameLst>
                                      </p:cBhvr>
                                      <p:tavLst>
                                        <p:tav tm="0">
                                          <p:val>
                                            <p:strVal val="#ppt_x"/>
                                          </p:val>
                                        </p:tav>
                                        <p:tav tm="100000">
                                          <p:val>
                                            <p:strVal val="#ppt_x"/>
                                          </p:val>
                                        </p:tav>
                                      </p:tavLst>
                                    </p:anim>
                                    <p:anim calcmode="lin" valueType="num">
                                      <p:cBhvr>
                                        <p:cTn id="32" dur="250" fill="hold"/>
                                        <p:tgtEl>
                                          <p:spTgt spid="17"/>
                                        </p:tgtEl>
                                        <p:attrNameLst>
                                          <p:attrName>ppt_y</p:attrName>
                                        </p:attrNameLst>
                                      </p:cBhvr>
                                      <p:tavLst>
                                        <p:tav tm="0">
                                          <p:val>
                                            <p:strVal val="#ppt_y+.1"/>
                                          </p:val>
                                        </p:tav>
                                        <p:tav tm="100000">
                                          <p:val>
                                            <p:strVal val="#ppt_y"/>
                                          </p:val>
                                        </p:tav>
                                      </p:tavLst>
                                    </p:anim>
                                  </p:childTnLst>
                                </p:cTn>
                              </p:par>
                            </p:childTnLst>
                          </p:cTn>
                        </p:par>
                        <p:par>
                          <p:cTn id="33" fill="hold">
                            <p:stCondLst>
                              <p:cond delay="750"/>
                            </p:stCondLst>
                            <p:childTnLst>
                              <p:par>
                                <p:cTn id="34" presetID="10" presetClass="entr" presetSubtype="0" fill="hold" nodeType="afterEffect">
                                  <p:stCondLst>
                                    <p:cond delay="25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0"/>
            <a:ext cx="12185117" cy="6858000"/>
          </a:xfrm>
          <a:prstGeom prst="rect">
            <a:avLst/>
          </a:prstGeom>
        </p:spPr>
      </p:pic>
      <p:sp>
        <p:nvSpPr>
          <p:cNvPr id="4" name="TextBox 3"/>
          <p:cNvSpPr txBox="1"/>
          <p:nvPr/>
        </p:nvSpPr>
        <p:spPr>
          <a:xfrm>
            <a:off x="1786750" y="1339273"/>
            <a:ext cx="8625375" cy="1015663"/>
          </a:xfrm>
          <a:prstGeom prst="rect">
            <a:avLst/>
          </a:prstGeom>
          <a:noFill/>
        </p:spPr>
        <p:txBody>
          <a:bodyPr wrap="none" rtlCol="0">
            <a:spAutoFit/>
          </a:bodyPr>
          <a:lstStyle/>
          <a:p>
            <a:r>
              <a:rPr lang="en-US" sz="6000" dirty="0">
                <a:solidFill>
                  <a:srgbClr val="115935"/>
                </a:solidFill>
                <a:latin typeface="Arial Black" panose="020B0A04020102020204" pitchFamily="34" charset="0"/>
              </a:rPr>
              <a:t>Live Demonstration</a:t>
            </a:r>
          </a:p>
        </p:txBody>
      </p:sp>
      <p:sp>
        <p:nvSpPr>
          <p:cNvPr id="6" name="TextBox 5"/>
          <p:cNvSpPr txBox="1"/>
          <p:nvPr/>
        </p:nvSpPr>
        <p:spPr>
          <a:xfrm>
            <a:off x="4490759" y="2354936"/>
            <a:ext cx="3217356" cy="461665"/>
          </a:xfrm>
          <a:prstGeom prst="rect">
            <a:avLst/>
          </a:prstGeom>
          <a:noFill/>
        </p:spPr>
        <p:txBody>
          <a:bodyPr wrap="none" rtlCol="0">
            <a:spAutoFit/>
          </a:bodyPr>
          <a:lstStyle/>
          <a:p>
            <a:r>
              <a:rPr lang="en-US" sz="2400" dirty="0">
                <a:solidFill>
                  <a:srgbClr val="115935"/>
                </a:solidFill>
                <a:latin typeface="Arial" panose="020B0604020202020204" pitchFamily="34" charset="0"/>
                <a:cs typeface="Arial" panose="020B0604020202020204" pitchFamily="34" charset="0"/>
              </a:rPr>
              <a:t>Building Your Resume</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422755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0"/>
            <a:ext cx="12185117" cy="6858000"/>
          </a:xfrm>
          <a:prstGeom prst="rect">
            <a:avLst/>
          </a:prstGeom>
        </p:spPr>
      </p:pic>
      <p:sp>
        <p:nvSpPr>
          <p:cNvPr id="3" name="TextBox 2"/>
          <p:cNvSpPr txBox="1"/>
          <p:nvPr/>
        </p:nvSpPr>
        <p:spPr>
          <a:xfrm>
            <a:off x="373360" y="2405660"/>
            <a:ext cx="11670858" cy="2585323"/>
          </a:xfrm>
          <a:prstGeom prst="rect">
            <a:avLst/>
          </a:prstGeom>
          <a:noFill/>
        </p:spPr>
        <p:txBody>
          <a:bodyPr wrap="square" rtlCol="0">
            <a:spAutoFit/>
          </a:bodyPr>
          <a:lstStyle/>
          <a:p>
            <a:pPr marL="514350" indent="-514350">
              <a:lnSpc>
                <a:spcPct val="150000"/>
              </a:lnSpc>
              <a:buFont typeface="+mj-lt"/>
              <a:buAutoNum type="arabicPeriod"/>
            </a:pPr>
            <a:r>
              <a:rPr lang="en-US" sz="2700" dirty="0">
                <a:solidFill>
                  <a:srgbClr val="115935"/>
                </a:solidFill>
                <a:latin typeface="Arial" panose="020B0604020202020204" pitchFamily="34" charset="0"/>
                <a:cs typeface="Arial" panose="020B0604020202020204" pitchFamily="34" charset="0"/>
              </a:rPr>
              <a:t>Touring the workspace and selecting a professional resume template</a:t>
            </a:r>
          </a:p>
          <a:p>
            <a:pPr marL="514350" indent="-514350">
              <a:lnSpc>
                <a:spcPct val="150000"/>
              </a:lnSpc>
              <a:buFont typeface="+mj-lt"/>
              <a:buAutoNum type="arabicPeriod"/>
            </a:pPr>
            <a:r>
              <a:rPr lang="en-US" sz="2700" dirty="0">
                <a:solidFill>
                  <a:srgbClr val="115935"/>
                </a:solidFill>
                <a:latin typeface="Arial" panose="020B0604020202020204" pitchFamily="34" charset="0"/>
                <a:cs typeface="Arial" panose="020B0604020202020204" pitchFamily="34" charset="0"/>
              </a:rPr>
              <a:t>Customizing text, fonts, and colors to build your personal brand</a:t>
            </a:r>
          </a:p>
          <a:p>
            <a:pPr marL="514350" indent="-514350">
              <a:lnSpc>
                <a:spcPct val="150000"/>
              </a:lnSpc>
              <a:buFont typeface="+mj-lt"/>
              <a:buAutoNum type="arabicPeriod"/>
            </a:pPr>
            <a:r>
              <a:rPr lang="en-US" sz="2700" dirty="0">
                <a:solidFill>
                  <a:srgbClr val="115935"/>
                </a:solidFill>
                <a:latin typeface="Arial" panose="020B0604020202020204" pitchFamily="34" charset="0"/>
                <a:cs typeface="Arial" panose="020B0604020202020204" pitchFamily="34" charset="0"/>
              </a:rPr>
              <a:t>Uploading a professional headshot and formatting it using image frames</a:t>
            </a:r>
          </a:p>
          <a:p>
            <a:pPr marL="514350" indent="-514350">
              <a:lnSpc>
                <a:spcPct val="150000"/>
              </a:lnSpc>
              <a:buFont typeface="+mj-lt"/>
              <a:buAutoNum type="arabicPeriod"/>
            </a:pPr>
            <a:r>
              <a:rPr lang="en-US" sz="2700" dirty="0">
                <a:solidFill>
                  <a:srgbClr val="115935"/>
                </a:solidFill>
                <a:latin typeface="Arial" panose="020B0604020202020204" pitchFamily="34" charset="0"/>
                <a:cs typeface="Arial" panose="020B0604020202020204" pitchFamily="34" charset="0"/>
              </a:rPr>
              <a:t>Exporting the finished design as a high-quality PDF</a:t>
            </a:r>
          </a:p>
        </p:txBody>
      </p:sp>
      <p:sp>
        <p:nvSpPr>
          <p:cNvPr id="4" name="TextBox 3"/>
          <p:cNvSpPr txBox="1"/>
          <p:nvPr/>
        </p:nvSpPr>
        <p:spPr>
          <a:xfrm>
            <a:off x="373360" y="1089892"/>
            <a:ext cx="6789744" cy="1015663"/>
          </a:xfrm>
          <a:prstGeom prst="rect">
            <a:avLst/>
          </a:prstGeom>
          <a:noFill/>
        </p:spPr>
        <p:txBody>
          <a:bodyPr wrap="none" rtlCol="0">
            <a:spAutoFit/>
          </a:bodyPr>
          <a:lstStyle/>
          <a:p>
            <a:r>
              <a:rPr lang="en-US" sz="6000" dirty="0">
                <a:solidFill>
                  <a:srgbClr val="115935"/>
                </a:solidFill>
                <a:latin typeface="Arial Black" panose="020B0A04020102020204" pitchFamily="34" charset="0"/>
              </a:rPr>
              <a:t>Demo Overview</a:t>
            </a:r>
          </a:p>
        </p:txBody>
      </p:sp>
      <p:sp>
        <p:nvSpPr>
          <p:cNvPr id="5" name="TextBox 4"/>
          <p:cNvSpPr txBox="1"/>
          <p:nvPr/>
        </p:nvSpPr>
        <p:spPr>
          <a:xfrm>
            <a:off x="410304" y="1943995"/>
            <a:ext cx="3063403" cy="461665"/>
          </a:xfrm>
          <a:prstGeom prst="rect">
            <a:avLst/>
          </a:prstGeom>
          <a:noFill/>
        </p:spPr>
        <p:txBody>
          <a:bodyPr wrap="none" rtlCol="0">
            <a:spAutoFit/>
          </a:bodyPr>
          <a:lstStyle/>
          <a:p>
            <a:r>
              <a:rPr lang="en-US" sz="2400" b="1" dirty="0">
                <a:solidFill>
                  <a:srgbClr val="115935"/>
                </a:solidFill>
                <a:latin typeface="Arial" panose="020B0604020202020204" pitchFamily="34" charset="0"/>
                <a:cs typeface="Arial" panose="020B0604020202020204" pitchFamily="34" charset="0"/>
              </a:rPr>
              <a:t>What We Will Cover</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3088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3" name="Picture 2"/>
          <p:cNvPicPr>
            <a:picLocks noChangeAspect="1"/>
          </p:cNvPicPr>
          <p:nvPr/>
        </p:nvPicPr>
        <p:blipFill>
          <a:blip r:embed="rId3"/>
          <a:stretch>
            <a:fillRect/>
          </a:stretch>
        </p:blipFill>
        <p:spPr>
          <a:xfrm>
            <a:off x="2286000" y="1188720"/>
            <a:ext cx="9781025" cy="5486400"/>
          </a:xfrm>
          <a:prstGeom prst="rect">
            <a:avLst/>
          </a:prstGeom>
        </p:spPr>
      </p:pic>
      <p:sp>
        <p:nvSpPr>
          <p:cNvPr id="4" name="TextBox 3"/>
          <p:cNvSpPr txBox="1"/>
          <p:nvPr/>
        </p:nvSpPr>
        <p:spPr>
          <a:xfrm>
            <a:off x="2286000" y="271194"/>
            <a:ext cx="3009670" cy="738664"/>
          </a:xfrm>
          <a:prstGeom prst="rect">
            <a:avLst/>
          </a:prstGeom>
          <a:noFill/>
        </p:spPr>
        <p:txBody>
          <a:bodyPr wrap="none" rtlCol="0">
            <a:spAutoFit/>
          </a:bodyPr>
          <a:lstStyle/>
          <a:p>
            <a:r>
              <a:rPr lang="en-US" sz="2400" b="1" dirty="0">
                <a:solidFill>
                  <a:srgbClr val="45A290"/>
                </a:solidFill>
              </a:rPr>
              <a:t>Getting Started:</a:t>
            </a:r>
            <a:r>
              <a:rPr lang="en-US" sz="2400" dirty="0">
                <a:solidFill>
                  <a:srgbClr val="45A290"/>
                </a:solidFill>
              </a:rPr>
              <a:t> </a:t>
            </a:r>
          </a:p>
          <a:p>
            <a:r>
              <a:rPr lang="en-US" dirty="0">
                <a:solidFill>
                  <a:srgbClr val="F9FAF5"/>
                </a:solidFill>
              </a:rPr>
              <a:t>Search for "Canva" on Google.</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343146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3" name="Picture 2"/>
          <p:cNvPicPr>
            <a:picLocks noChangeAspect="1"/>
          </p:cNvPicPr>
          <p:nvPr/>
        </p:nvPicPr>
        <p:blipFill>
          <a:blip r:embed="rId3"/>
          <a:stretch>
            <a:fillRect/>
          </a:stretch>
        </p:blipFill>
        <p:spPr>
          <a:xfrm>
            <a:off x="2286000" y="1188720"/>
            <a:ext cx="9795128" cy="5486400"/>
          </a:xfrm>
          <a:prstGeom prst="rect">
            <a:avLst/>
          </a:prstGeom>
        </p:spPr>
      </p:pic>
      <p:sp>
        <p:nvSpPr>
          <p:cNvPr id="4" name="TextBox 3"/>
          <p:cNvSpPr txBox="1"/>
          <p:nvPr/>
        </p:nvSpPr>
        <p:spPr>
          <a:xfrm>
            <a:off x="2286000" y="271194"/>
            <a:ext cx="5739905" cy="738664"/>
          </a:xfrm>
          <a:prstGeom prst="rect">
            <a:avLst/>
          </a:prstGeom>
          <a:noFill/>
        </p:spPr>
        <p:txBody>
          <a:bodyPr wrap="none" rtlCol="0">
            <a:spAutoFit/>
          </a:bodyPr>
          <a:lstStyle/>
          <a:p>
            <a:r>
              <a:rPr lang="en-US" sz="2400" b="1" dirty="0">
                <a:solidFill>
                  <a:srgbClr val="45A290"/>
                </a:solidFill>
              </a:rPr>
              <a:t>Getting Started:</a:t>
            </a:r>
            <a:r>
              <a:rPr lang="en-US" sz="2400" dirty="0">
                <a:solidFill>
                  <a:srgbClr val="45A290"/>
                </a:solidFill>
              </a:rPr>
              <a:t> </a:t>
            </a:r>
          </a:p>
          <a:p>
            <a:r>
              <a:rPr lang="en-US" dirty="0">
                <a:solidFill>
                  <a:srgbClr val="F9FAF5"/>
                </a:solidFill>
              </a:rPr>
              <a:t>Click on the official Canva website link in the search results.</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396597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4" name="TextBox 3"/>
          <p:cNvSpPr txBox="1"/>
          <p:nvPr/>
        </p:nvSpPr>
        <p:spPr>
          <a:xfrm>
            <a:off x="2286000" y="271194"/>
            <a:ext cx="5596084" cy="738664"/>
          </a:xfrm>
          <a:prstGeom prst="rect">
            <a:avLst/>
          </a:prstGeom>
          <a:noFill/>
        </p:spPr>
        <p:txBody>
          <a:bodyPr wrap="none" rtlCol="0">
            <a:spAutoFit/>
          </a:bodyPr>
          <a:lstStyle/>
          <a:p>
            <a:r>
              <a:rPr lang="en-US" sz="2400" b="1" dirty="0">
                <a:solidFill>
                  <a:srgbClr val="45A290"/>
                </a:solidFill>
              </a:rPr>
              <a:t>Getting Started:</a:t>
            </a:r>
            <a:r>
              <a:rPr lang="en-US" sz="2400" dirty="0">
                <a:solidFill>
                  <a:srgbClr val="45A290"/>
                </a:solidFill>
              </a:rPr>
              <a:t> </a:t>
            </a:r>
          </a:p>
          <a:p>
            <a:r>
              <a:rPr lang="en-US" dirty="0">
                <a:solidFill>
                  <a:srgbClr val="F9FAF5"/>
                </a:solidFill>
              </a:rPr>
              <a:t>Sign up for a free account or log in to access the platform.</a:t>
            </a:r>
          </a:p>
        </p:txBody>
      </p:sp>
      <p:pic>
        <p:nvPicPr>
          <p:cNvPr id="5" name="Picture 4"/>
          <p:cNvPicPr>
            <a:picLocks noChangeAspect="1"/>
          </p:cNvPicPr>
          <p:nvPr/>
        </p:nvPicPr>
        <p:blipFill>
          <a:blip r:embed="rId3"/>
          <a:stretch>
            <a:fillRect/>
          </a:stretch>
        </p:blipFill>
        <p:spPr>
          <a:xfrm>
            <a:off x="2286000" y="1188720"/>
            <a:ext cx="9840124" cy="5486400"/>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90694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3" name="Picture 2"/>
          <p:cNvPicPr>
            <a:picLocks noChangeAspect="1"/>
          </p:cNvPicPr>
          <p:nvPr/>
        </p:nvPicPr>
        <p:blipFill>
          <a:blip r:embed="rId3"/>
          <a:stretch>
            <a:fillRect/>
          </a:stretch>
        </p:blipFill>
        <p:spPr>
          <a:xfrm>
            <a:off x="2286000" y="1188720"/>
            <a:ext cx="9802180" cy="5486400"/>
          </a:xfrm>
          <a:prstGeom prst="rect">
            <a:avLst/>
          </a:prstGeom>
        </p:spPr>
      </p:pic>
      <p:sp>
        <p:nvSpPr>
          <p:cNvPr id="4" name="TextBox 3"/>
          <p:cNvSpPr txBox="1"/>
          <p:nvPr/>
        </p:nvSpPr>
        <p:spPr>
          <a:xfrm>
            <a:off x="2286000" y="271194"/>
            <a:ext cx="6019918" cy="738664"/>
          </a:xfrm>
          <a:prstGeom prst="rect">
            <a:avLst/>
          </a:prstGeom>
          <a:noFill/>
        </p:spPr>
        <p:txBody>
          <a:bodyPr wrap="none" rtlCol="0">
            <a:spAutoFit/>
          </a:bodyPr>
          <a:lstStyle/>
          <a:p>
            <a:r>
              <a:rPr lang="en-US" sz="2400" b="1" dirty="0">
                <a:solidFill>
                  <a:srgbClr val="45A290"/>
                </a:solidFill>
              </a:rPr>
              <a:t>Getting Started:</a:t>
            </a:r>
            <a:r>
              <a:rPr lang="en-US" sz="2400" dirty="0">
                <a:solidFill>
                  <a:srgbClr val="45A290"/>
                </a:solidFill>
              </a:rPr>
              <a:t> </a:t>
            </a:r>
          </a:p>
          <a:p>
            <a:r>
              <a:rPr lang="en-US" dirty="0">
                <a:solidFill>
                  <a:srgbClr val="F9FAF5"/>
                </a:solidFill>
              </a:rPr>
              <a:t>Select what you will be using Canva for (Student for your case)</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92293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3" name="TextBox 2"/>
          <p:cNvSpPr txBox="1"/>
          <p:nvPr/>
        </p:nvSpPr>
        <p:spPr>
          <a:xfrm>
            <a:off x="2286000" y="271194"/>
            <a:ext cx="7795276" cy="738664"/>
          </a:xfrm>
          <a:prstGeom prst="rect">
            <a:avLst/>
          </a:prstGeom>
          <a:noFill/>
        </p:spPr>
        <p:txBody>
          <a:bodyPr wrap="none" rtlCol="0">
            <a:spAutoFit/>
          </a:bodyPr>
          <a:lstStyle/>
          <a:p>
            <a:r>
              <a:rPr lang="en-US" sz="2400" b="1" dirty="0">
                <a:solidFill>
                  <a:srgbClr val="45A290"/>
                </a:solidFill>
              </a:rPr>
              <a:t>Exploring the Workspace:</a:t>
            </a:r>
            <a:r>
              <a:rPr lang="en-US" sz="2400" dirty="0">
                <a:solidFill>
                  <a:srgbClr val="45A290"/>
                </a:solidFill>
              </a:rPr>
              <a:t> </a:t>
            </a:r>
          </a:p>
          <a:p>
            <a:r>
              <a:rPr lang="en-US" dirty="0">
                <a:solidFill>
                  <a:srgbClr val="F9FAF5"/>
                </a:solidFill>
              </a:rPr>
              <a:t>The Left Sidebar is your primary menu, located on the far left side of the screen.</a:t>
            </a:r>
          </a:p>
        </p:txBody>
      </p:sp>
      <p:pic>
        <p:nvPicPr>
          <p:cNvPr id="4" name="Picture 3"/>
          <p:cNvPicPr>
            <a:picLocks noChangeAspect="1"/>
          </p:cNvPicPr>
          <p:nvPr/>
        </p:nvPicPr>
        <p:blipFill>
          <a:blip r:embed="rId3"/>
          <a:stretch>
            <a:fillRect/>
          </a:stretch>
        </p:blipFill>
        <p:spPr>
          <a:xfrm>
            <a:off x="2286000" y="1188720"/>
            <a:ext cx="9798363" cy="5486400"/>
          </a:xfrm>
          <a:prstGeom prst="rect">
            <a:avLst/>
          </a:prstGeom>
        </p:spPr>
      </p:pic>
      <p:sp>
        <p:nvSpPr>
          <p:cNvPr id="5" name="Rectangle 4"/>
          <p:cNvSpPr/>
          <p:nvPr/>
        </p:nvSpPr>
        <p:spPr>
          <a:xfrm>
            <a:off x="2208843" y="1625600"/>
            <a:ext cx="635957" cy="45516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025257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750"/>
                            </p:stCondLst>
                            <p:childTnLst>
                              <p:par>
                                <p:cTn id="12" presetID="21"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3" name="Picture 2"/>
          <p:cNvPicPr>
            <a:picLocks noChangeAspect="1"/>
          </p:cNvPicPr>
          <p:nvPr/>
        </p:nvPicPr>
        <p:blipFill>
          <a:blip r:embed="rId3"/>
          <a:stretch>
            <a:fillRect/>
          </a:stretch>
        </p:blipFill>
        <p:spPr>
          <a:xfrm>
            <a:off x="2286000" y="1188720"/>
            <a:ext cx="9788203" cy="5486400"/>
          </a:xfrm>
          <a:prstGeom prst="rect">
            <a:avLst/>
          </a:prstGeom>
        </p:spPr>
      </p:pic>
      <p:sp>
        <p:nvSpPr>
          <p:cNvPr id="4" name="TextBox 3"/>
          <p:cNvSpPr txBox="1"/>
          <p:nvPr/>
        </p:nvSpPr>
        <p:spPr>
          <a:xfrm>
            <a:off x="2286000" y="271194"/>
            <a:ext cx="7339894" cy="738664"/>
          </a:xfrm>
          <a:prstGeom prst="rect">
            <a:avLst/>
          </a:prstGeom>
          <a:noFill/>
        </p:spPr>
        <p:txBody>
          <a:bodyPr wrap="none" rtlCol="0">
            <a:spAutoFit/>
          </a:bodyPr>
          <a:lstStyle/>
          <a:p>
            <a:r>
              <a:rPr lang="en-US" sz="2400" b="1" dirty="0">
                <a:solidFill>
                  <a:srgbClr val="45A290"/>
                </a:solidFill>
              </a:rPr>
              <a:t>Exploring the Workspace:</a:t>
            </a:r>
            <a:r>
              <a:rPr lang="en-US" sz="2400" dirty="0">
                <a:solidFill>
                  <a:srgbClr val="45A290"/>
                </a:solidFill>
              </a:rPr>
              <a:t> </a:t>
            </a:r>
          </a:p>
          <a:p>
            <a:r>
              <a:rPr lang="en-US" dirty="0">
                <a:solidFill>
                  <a:srgbClr val="F9FAF5"/>
                </a:solidFill>
              </a:rPr>
              <a:t>Click the “Templates” to view all the design templates and choose “Resume”.</a:t>
            </a:r>
          </a:p>
        </p:txBody>
      </p:sp>
      <p:sp>
        <p:nvSpPr>
          <p:cNvPr id="5" name="Rectangle 4"/>
          <p:cNvSpPr/>
          <p:nvPr/>
        </p:nvSpPr>
        <p:spPr>
          <a:xfrm>
            <a:off x="7238042" y="2611120"/>
            <a:ext cx="839158" cy="4775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340942" y="4653280"/>
            <a:ext cx="1736257" cy="8636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218619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750"/>
                            </p:stCondLst>
                            <p:childTnLst>
                              <p:par>
                                <p:cTn id="12" presetID="21" presetClass="entr" presetSubtype="1"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1000"/>
                                        <p:tgtEl>
                                          <p:spTgt spid="5"/>
                                        </p:tgtEl>
                                      </p:cBhvr>
                                    </p:animEffect>
                                  </p:childTnLst>
                                </p:cTn>
                              </p:par>
                            </p:childTnLst>
                          </p:cTn>
                        </p:par>
                        <p:par>
                          <p:cTn id="15" fill="hold">
                            <p:stCondLst>
                              <p:cond delay="1750"/>
                            </p:stCondLst>
                            <p:childTnLst>
                              <p:par>
                                <p:cTn id="16" presetID="21"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3" name="Picture 2"/>
          <p:cNvPicPr>
            <a:picLocks noChangeAspect="1"/>
          </p:cNvPicPr>
          <p:nvPr/>
        </p:nvPicPr>
        <p:blipFill>
          <a:blip r:embed="rId3"/>
          <a:stretch>
            <a:fillRect/>
          </a:stretch>
        </p:blipFill>
        <p:spPr>
          <a:xfrm>
            <a:off x="2286000" y="1188720"/>
            <a:ext cx="9778043" cy="5486400"/>
          </a:xfrm>
          <a:prstGeom prst="rect">
            <a:avLst/>
          </a:prstGeom>
        </p:spPr>
      </p:pic>
      <p:sp>
        <p:nvSpPr>
          <p:cNvPr id="4" name="TextBox 3"/>
          <p:cNvSpPr txBox="1"/>
          <p:nvPr/>
        </p:nvSpPr>
        <p:spPr>
          <a:xfrm>
            <a:off x="2286000" y="271194"/>
            <a:ext cx="7252948" cy="738664"/>
          </a:xfrm>
          <a:prstGeom prst="rect">
            <a:avLst/>
          </a:prstGeom>
          <a:noFill/>
        </p:spPr>
        <p:txBody>
          <a:bodyPr wrap="none" rtlCol="0">
            <a:spAutoFit/>
          </a:bodyPr>
          <a:lstStyle/>
          <a:p>
            <a:r>
              <a:rPr lang="en-US" sz="2400" b="1" dirty="0">
                <a:solidFill>
                  <a:srgbClr val="45A290"/>
                </a:solidFill>
              </a:rPr>
              <a:t>Exploring the Workspace:</a:t>
            </a:r>
            <a:r>
              <a:rPr lang="en-US" sz="2400" dirty="0">
                <a:solidFill>
                  <a:srgbClr val="45A290"/>
                </a:solidFill>
              </a:rPr>
              <a:t> </a:t>
            </a:r>
          </a:p>
          <a:p>
            <a:r>
              <a:rPr lang="en-US" dirty="0">
                <a:solidFill>
                  <a:srgbClr val="F9FAF5"/>
                </a:solidFill>
              </a:rPr>
              <a:t>Choose any template that suits you or if you want, you can create your own.</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444906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0"/>
            <a:ext cx="12185117" cy="6858000"/>
          </a:xfrm>
          <a:prstGeom prst="rect">
            <a:avLst/>
          </a:prstGeom>
        </p:spPr>
      </p:pic>
      <p:sp>
        <p:nvSpPr>
          <p:cNvPr id="3" name="TextBox 2"/>
          <p:cNvSpPr txBox="1"/>
          <p:nvPr/>
        </p:nvSpPr>
        <p:spPr>
          <a:xfrm>
            <a:off x="1951509" y="1410856"/>
            <a:ext cx="8295861" cy="1862048"/>
          </a:xfrm>
          <a:prstGeom prst="rect">
            <a:avLst/>
          </a:prstGeom>
          <a:noFill/>
        </p:spPr>
        <p:txBody>
          <a:bodyPr wrap="none" rtlCol="0">
            <a:spAutoFit/>
          </a:bodyPr>
          <a:lstStyle/>
          <a:p>
            <a:r>
              <a:rPr lang="en-US" sz="11500" dirty="0">
                <a:solidFill>
                  <a:srgbClr val="115935"/>
                </a:solidFill>
                <a:latin typeface="Arial Black" panose="020B0A04020102020204" pitchFamily="34" charset="0"/>
              </a:rPr>
              <a:t>Lets do it!</a:t>
            </a:r>
          </a:p>
        </p:txBody>
      </p:sp>
      <p:sp>
        <p:nvSpPr>
          <p:cNvPr id="4" name="TextBox 3"/>
          <p:cNvSpPr txBox="1"/>
          <p:nvPr/>
        </p:nvSpPr>
        <p:spPr>
          <a:xfrm>
            <a:off x="1775691" y="3198167"/>
            <a:ext cx="8647495" cy="461665"/>
          </a:xfrm>
          <a:prstGeom prst="rect">
            <a:avLst/>
          </a:prstGeom>
          <a:noFill/>
        </p:spPr>
        <p:txBody>
          <a:bodyPr wrap="none" rtlCol="0">
            <a:spAutoFit/>
          </a:bodyPr>
          <a:lstStyle/>
          <a:p>
            <a:r>
              <a:rPr lang="en-US" sz="2400" dirty="0">
                <a:solidFill>
                  <a:srgbClr val="115935"/>
                </a:solidFill>
                <a:latin typeface="Arial" panose="020B0604020202020204" pitchFamily="34" charset="0"/>
                <a:cs typeface="Arial" panose="020B0604020202020204" pitchFamily="34" charset="0"/>
              </a:rPr>
              <a:t>You can join me if you want on your devices and follow along. </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62441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50"/>
                                        <p:tgtEl>
                                          <p:spTgt spid="4"/>
                                        </p:tgtEl>
                                      </p:cBhvr>
                                    </p:animEffect>
                                    <p:anim calcmode="lin" valueType="num">
                                      <p:cBhvr>
                                        <p:cTn id="14" dur="250" fill="hold"/>
                                        <p:tgtEl>
                                          <p:spTgt spid="4"/>
                                        </p:tgtEl>
                                        <p:attrNameLst>
                                          <p:attrName>ppt_x</p:attrName>
                                        </p:attrNameLst>
                                      </p:cBhvr>
                                      <p:tavLst>
                                        <p:tav tm="0">
                                          <p:val>
                                            <p:strVal val="#ppt_x"/>
                                          </p:val>
                                        </p:tav>
                                        <p:tav tm="100000">
                                          <p:val>
                                            <p:strVal val="#ppt_x"/>
                                          </p:val>
                                        </p:tav>
                                      </p:tavLst>
                                    </p:anim>
                                    <p:anim calcmode="lin" valueType="num">
                                      <p:cBhvr>
                                        <p:cTn id="15"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3" name="TextBox 2"/>
          <p:cNvSpPr txBox="1"/>
          <p:nvPr/>
        </p:nvSpPr>
        <p:spPr>
          <a:xfrm>
            <a:off x="2671946" y="385620"/>
            <a:ext cx="8457315" cy="1200329"/>
          </a:xfrm>
          <a:prstGeom prst="rect">
            <a:avLst/>
          </a:prstGeom>
          <a:noFill/>
        </p:spPr>
        <p:txBody>
          <a:bodyPr wrap="none" rtlCol="0">
            <a:spAutoFit/>
          </a:bodyPr>
          <a:lstStyle/>
          <a:p>
            <a:r>
              <a:rPr lang="en-US" sz="7200" dirty="0">
                <a:solidFill>
                  <a:srgbClr val="45A290"/>
                </a:solidFill>
                <a:latin typeface="Arial Black" panose="020B0A04020102020204" pitchFamily="34" charset="0"/>
              </a:rPr>
              <a:t>Share your work</a:t>
            </a:r>
          </a:p>
        </p:txBody>
      </p:sp>
      <p:sp>
        <p:nvSpPr>
          <p:cNvPr id="4" name="Rectangle 3"/>
          <p:cNvSpPr/>
          <p:nvPr/>
        </p:nvSpPr>
        <p:spPr>
          <a:xfrm>
            <a:off x="2752724" y="1424285"/>
            <a:ext cx="7762875" cy="147732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a:solidFill>
                  <a:srgbClr val="F9FAF5"/>
                </a:solidFill>
                <a:latin typeface="Arial" panose="020B0604020202020204" pitchFamily="34" charset="0"/>
                <a:cs typeface="Arial" panose="020B0604020202020204" pitchFamily="34" charset="0"/>
              </a:rPr>
              <a:t>Download your completed resume as a PDF document.</a:t>
            </a:r>
          </a:p>
          <a:p>
            <a:pPr marL="285750" indent="-285750">
              <a:lnSpc>
                <a:spcPct val="150000"/>
              </a:lnSpc>
              <a:buFont typeface="Arial" panose="020B0604020202020204" pitchFamily="34" charset="0"/>
              <a:buChar char="•"/>
            </a:pPr>
            <a:r>
              <a:rPr lang="en-US" sz="2000" dirty="0">
                <a:solidFill>
                  <a:srgbClr val="F9FAF5"/>
                </a:solidFill>
                <a:latin typeface="Arial" panose="020B0604020202020204" pitchFamily="34" charset="0"/>
                <a:cs typeface="Arial" panose="020B0604020202020204" pitchFamily="34" charset="0"/>
              </a:rPr>
              <a:t>Scan the QR code below using your phone camera.</a:t>
            </a:r>
          </a:p>
          <a:p>
            <a:pPr marL="285750" indent="-285750">
              <a:lnSpc>
                <a:spcPct val="150000"/>
              </a:lnSpc>
              <a:buFont typeface="Arial" panose="020B0604020202020204" pitchFamily="34" charset="0"/>
              <a:buChar char="•"/>
            </a:pPr>
            <a:r>
              <a:rPr lang="en-US" sz="2000" dirty="0">
                <a:solidFill>
                  <a:srgbClr val="F9FAF5"/>
                </a:solidFill>
                <a:latin typeface="Arial" panose="020B0604020202020204" pitchFamily="34" charset="0"/>
                <a:cs typeface="Arial" panose="020B0604020202020204" pitchFamily="34" charset="0"/>
              </a:rPr>
              <a:t>Upload your file to the digital board to share your design.</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06064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50"/>
                                        <p:tgtEl>
                                          <p:spTgt spid="4"/>
                                        </p:tgtEl>
                                      </p:cBhvr>
                                    </p:animEffect>
                                    <p:anim calcmode="lin" valueType="num">
                                      <p:cBhvr>
                                        <p:cTn id="14" dur="250" fill="hold"/>
                                        <p:tgtEl>
                                          <p:spTgt spid="4"/>
                                        </p:tgtEl>
                                        <p:attrNameLst>
                                          <p:attrName>ppt_x</p:attrName>
                                        </p:attrNameLst>
                                      </p:cBhvr>
                                      <p:tavLst>
                                        <p:tav tm="0">
                                          <p:val>
                                            <p:strVal val="#ppt_x"/>
                                          </p:val>
                                        </p:tav>
                                        <p:tav tm="100000">
                                          <p:val>
                                            <p:strVal val="#ppt_x"/>
                                          </p:val>
                                        </p:tav>
                                      </p:tavLst>
                                    </p:anim>
                                    <p:anim calcmode="lin" valueType="num">
                                      <p:cBhvr>
                                        <p:cTn id="15"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DF3EC-99CA-A261-28EB-53482C80D0F9}"/>
              </a:ext>
            </a:extLst>
          </p:cNvPr>
          <p:cNvSpPr>
            <a:spLocks noGrp="1"/>
          </p:cNvSpPr>
          <p:nvPr>
            <p:ph type="title"/>
          </p:nvPr>
        </p:nvSpPr>
        <p:spPr>
          <a:xfrm>
            <a:off x="2230244" y="390293"/>
            <a:ext cx="9123556" cy="1300395"/>
          </a:xfrm>
        </p:spPr>
        <p:txBody>
          <a:bodyPr/>
          <a:lstStyle/>
          <a:p>
            <a:pPr algn="ctr"/>
            <a:r>
              <a:rPr lang="en-US" b="1" dirty="0">
                <a:latin typeface="Arial Black" panose="020B0A04020102020204" pitchFamily="34" charset="0"/>
              </a:rPr>
              <a:t>Picture Editing</a:t>
            </a:r>
          </a:p>
        </p:txBody>
      </p:sp>
      <p:sp>
        <p:nvSpPr>
          <p:cNvPr id="3" name="Content Placeholder 2">
            <a:extLst>
              <a:ext uri="{FF2B5EF4-FFF2-40B4-BE49-F238E27FC236}">
                <a16:creationId xmlns:a16="http://schemas.microsoft.com/office/drawing/2014/main" id="{EEE92371-0243-0563-5DC3-716FAE36B4EB}"/>
              </a:ext>
            </a:extLst>
          </p:cNvPr>
          <p:cNvSpPr>
            <a:spLocks noGrp="1"/>
          </p:cNvSpPr>
          <p:nvPr>
            <p:ph idx="1"/>
          </p:nvPr>
        </p:nvSpPr>
        <p:spPr>
          <a:xfrm>
            <a:off x="2379818" y="1690688"/>
            <a:ext cx="3864865" cy="1866551"/>
          </a:xfrm>
        </p:spPr>
        <p:txBody>
          <a:bodyPr>
            <a:normAutofit/>
          </a:bodyPr>
          <a:lstStyle/>
          <a:p>
            <a:pPr marL="0" indent="0" algn="just">
              <a:buNone/>
            </a:pPr>
            <a:r>
              <a:rPr lang="en-US" dirty="0"/>
              <a:t>I can edit my pictures using photoshop being professional. </a:t>
            </a:r>
          </a:p>
        </p:txBody>
      </p:sp>
      <p:pic>
        <p:nvPicPr>
          <p:cNvPr id="5" name="Picture 4">
            <a:extLst>
              <a:ext uri="{FF2B5EF4-FFF2-40B4-BE49-F238E27FC236}">
                <a16:creationId xmlns:a16="http://schemas.microsoft.com/office/drawing/2014/main" id="{85EAD400-F61A-B9F8-B95B-5CF8A5677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71003"/>
            <a:ext cx="2442117" cy="2066460"/>
          </a:xfrm>
          <a:prstGeom prst="ellipse">
            <a:avLst/>
          </a:prstGeom>
          <a:ln>
            <a:noFill/>
          </a:ln>
          <a:effectLst>
            <a:softEdge rad="112500"/>
          </a:effectLst>
        </p:spPr>
      </p:pic>
      <p:pic>
        <p:nvPicPr>
          <p:cNvPr id="9" name="Picture 8">
            <a:extLst>
              <a:ext uri="{FF2B5EF4-FFF2-40B4-BE49-F238E27FC236}">
                <a16:creationId xmlns:a16="http://schemas.microsoft.com/office/drawing/2014/main" id="{2C784AED-0B7F-D39C-0A7B-8B143E8503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444" y="3785374"/>
            <a:ext cx="3408556" cy="2961114"/>
          </a:xfrm>
          <a:prstGeom prst="rect">
            <a:avLst/>
          </a:prstGeom>
        </p:spPr>
      </p:pic>
      <p:pic>
        <p:nvPicPr>
          <p:cNvPr id="11" name="Picture 10">
            <a:extLst>
              <a:ext uri="{FF2B5EF4-FFF2-40B4-BE49-F238E27FC236}">
                <a16:creationId xmlns:a16="http://schemas.microsoft.com/office/drawing/2014/main" id="{95DD8F29-3AE3-46AF-9984-2D3B802A42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2022" y="3754099"/>
            <a:ext cx="3534007" cy="3023664"/>
          </a:xfrm>
          <a:prstGeom prst="rect">
            <a:avLst/>
          </a:prstGeom>
        </p:spPr>
      </p:pic>
      <p:sp>
        <p:nvSpPr>
          <p:cNvPr id="12" name="TextBox 11">
            <a:extLst>
              <a:ext uri="{FF2B5EF4-FFF2-40B4-BE49-F238E27FC236}">
                <a16:creationId xmlns:a16="http://schemas.microsoft.com/office/drawing/2014/main" id="{881AA678-4660-A182-2631-9E796CA7D11F}"/>
              </a:ext>
            </a:extLst>
          </p:cNvPr>
          <p:cNvSpPr txBox="1"/>
          <p:nvPr/>
        </p:nvSpPr>
        <p:spPr>
          <a:xfrm>
            <a:off x="6882285" y="1780462"/>
            <a:ext cx="4891706" cy="1323439"/>
          </a:xfrm>
          <a:prstGeom prst="rect">
            <a:avLst/>
          </a:prstGeom>
          <a:noFill/>
        </p:spPr>
        <p:txBody>
          <a:bodyPr wrap="square" rtlCol="0">
            <a:spAutoFit/>
          </a:bodyPr>
          <a:lstStyle/>
          <a:p>
            <a:r>
              <a:rPr lang="en-US" sz="2000" b="1" dirty="0"/>
              <a:t>Canva is Non-destructive, automated drag-and-drop without photo retouching and you can find </a:t>
            </a:r>
            <a:r>
              <a:rPr lang="fr-FR" sz="2000" b="1" dirty="0"/>
              <a:t>Graphic </a:t>
            </a:r>
            <a:r>
              <a:rPr lang="fr-FR" sz="2000" b="1" dirty="0" err="1"/>
              <a:t>layout</a:t>
            </a:r>
            <a:r>
              <a:rPr lang="fr-FR" sz="2000" b="1" dirty="0"/>
              <a:t>, social media content and </a:t>
            </a:r>
            <a:r>
              <a:rPr lang="fr-FR" sz="2000" b="1" dirty="0" err="1"/>
              <a:t>many</a:t>
            </a:r>
            <a:r>
              <a:rPr lang="fr-FR" sz="2000" b="1" dirty="0"/>
              <a:t>  </a:t>
            </a:r>
            <a:r>
              <a:rPr lang="fr-FR" sz="2000" b="1" dirty="0" err="1"/>
              <a:t>templates</a:t>
            </a:r>
            <a:r>
              <a:rPr lang="fr-FR" sz="2000" b="1" dirty="0"/>
              <a:t>.</a:t>
            </a:r>
            <a:endParaRPr lang="en-US" sz="2000" b="1" dirty="0"/>
          </a:p>
        </p:txBody>
      </p:sp>
    </p:spTree>
    <p:extLst>
      <p:ext uri="{BB962C8B-B14F-4D97-AF65-F5344CB8AC3E}">
        <p14:creationId xmlns:p14="http://schemas.microsoft.com/office/powerpoint/2010/main" val="424453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ACCA-4D60-7EFF-B3D0-688040BC0CD3}"/>
              </a:ext>
            </a:extLst>
          </p:cNvPr>
          <p:cNvSpPr>
            <a:spLocks noGrp="1"/>
          </p:cNvSpPr>
          <p:nvPr>
            <p:ph type="title"/>
          </p:nvPr>
        </p:nvSpPr>
        <p:spPr>
          <a:xfrm>
            <a:off x="2074126" y="0"/>
            <a:ext cx="9279673" cy="1505416"/>
          </a:xfrm>
        </p:spPr>
        <p:txBody>
          <a:bodyPr/>
          <a:lstStyle/>
          <a:p>
            <a:pPr algn="ctr"/>
            <a:r>
              <a:rPr lang="en-US" b="1" dirty="0">
                <a:latin typeface="Arial Black" panose="020B0A04020102020204" pitchFamily="34" charset="0"/>
              </a:rPr>
              <a:t>Social Media Content </a:t>
            </a:r>
          </a:p>
        </p:txBody>
      </p:sp>
      <p:sp>
        <p:nvSpPr>
          <p:cNvPr id="3" name="Content Placeholder 2">
            <a:extLst>
              <a:ext uri="{FF2B5EF4-FFF2-40B4-BE49-F238E27FC236}">
                <a16:creationId xmlns:a16="http://schemas.microsoft.com/office/drawing/2014/main" id="{A10C63D1-8AA9-95D7-771F-3BD12BAE73D1}"/>
              </a:ext>
            </a:extLst>
          </p:cNvPr>
          <p:cNvSpPr>
            <a:spLocks noGrp="1"/>
          </p:cNvSpPr>
          <p:nvPr>
            <p:ph idx="1"/>
          </p:nvPr>
        </p:nvSpPr>
        <p:spPr>
          <a:xfrm>
            <a:off x="838200" y="1825625"/>
            <a:ext cx="3198541" cy="1325563"/>
          </a:xfrm>
        </p:spPr>
        <p:txBody>
          <a:bodyPr/>
          <a:lstStyle/>
          <a:p>
            <a:r>
              <a:rPr lang="en-US" dirty="0"/>
              <a:t> Ok you can’t win against  Adobe express.</a:t>
            </a:r>
          </a:p>
        </p:txBody>
      </p:sp>
      <p:pic>
        <p:nvPicPr>
          <p:cNvPr id="7" name="Picture 6">
            <a:extLst>
              <a:ext uri="{FF2B5EF4-FFF2-40B4-BE49-F238E27FC236}">
                <a16:creationId xmlns:a16="http://schemas.microsoft.com/office/drawing/2014/main" id="{F43AF33B-D99E-757B-335E-2C983A0EE9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470" y="2676291"/>
            <a:ext cx="3584768" cy="4036741"/>
          </a:xfrm>
          <a:prstGeom prst="rect">
            <a:avLst/>
          </a:prstGeom>
        </p:spPr>
      </p:pic>
      <p:pic>
        <p:nvPicPr>
          <p:cNvPr id="9" name="Picture 8">
            <a:extLst>
              <a:ext uri="{FF2B5EF4-FFF2-40B4-BE49-F238E27FC236}">
                <a16:creationId xmlns:a16="http://schemas.microsoft.com/office/drawing/2014/main" id="{47AF9C8A-D3F4-8005-E0E2-3DFFD6F38F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1316" y="2676291"/>
            <a:ext cx="3378597" cy="4036741"/>
          </a:xfrm>
          <a:prstGeom prst="rect">
            <a:avLst/>
          </a:prstGeom>
        </p:spPr>
      </p:pic>
      <p:sp>
        <p:nvSpPr>
          <p:cNvPr id="10" name="TextBox 9">
            <a:extLst>
              <a:ext uri="{FF2B5EF4-FFF2-40B4-BE49-F238E27FC236}">
                <a16:creationId xmlns:a16="http://schemas.microsoft.com/office/drawing/2014/main" id="{88517FE7-098C-A1EC-265D-327AA2D17ECB}"/>
              </a:ext>
            </a:extLst>
          </p:cNvPr>
          <p:cNvSpPr txBox="1"/>
          <p:nvPr/>
        </p:nvSpPr>
        <p:spPr>
          <a:xfrm>
            <a:off x="9980342" y="1812360"/>
            <a:ext cx="2509024" cy="2677656"/>
          </a:xfrm>
          <a:prstGeom prst="rect">
            <a:avLst/>
          </a:prstGeom>
          <a:noFill/>
        </p:spPr>
        <p:txBody>
          <a:bodyPr wrap="square" rtlCol="0">
            <a:spAutoFit/>
          </a:bodyPr>
          <a:lstStyle/>
          <a:p>
            <a:pPr marL="342900" indent="-342900">
              <a:buFont typeface="Wingdings" panose="05000000000000000000" pitchFamily="2" charset="2"/>
              <a:buChar char="v"/>
            </a:pPr>
            <a:r>
              <a:rPr lang="en-US" sz="2400" b="1" dirty="0"/>
              <a:t>You are Right, but I provide Massive template ecosystem &amp; end-to-end publishing</a:t>
            </a:r>
            <a:r>
              <a:rPr lang="en-US" sz="2400" dirty="0"/>
              <a:t>.  </a:t>
            </a:r>
          </a:p>
        </p:txBody>
      </p:sp>
      <p:pic>
        <p:nvPicPr>
          <p:cNvPr id="11" name="Picture 10">
            <a:extLst>
              <a:ext uri="{FF2B5EF4-FFF2-40B4-BE49-F238E27FC236}">
                <a16:creationId xmlns:a16="http://schemas.microsoft.com/office/drawing/2014/main" id="{B8C1AFFB-485B-1E5A-A720-9DB783FB6F17}"/>
              </a:ext>
            </a:extLst>
          </p:cNvPr>
          <p:cNvPicPr>
            <a:picLocks noChangeAspect="1"/>
          </p:cNvPicPr>
          <p:nvPr/>
        </p:nvPicPr>
        <p:blipFill>
          <a:blip r:embed="rId4"/>
          <a:stretch>
            <a:fillRect/>
          </a:stretch>
        </p:blipFill>
        <p:spPr>
          <a:xfrm>
            <a:off x="465261" y="3301422"/>
            <a:ext cx="1787285" cy="1995407"/>
          </a:xfrm>
          <a:prstGeom prst="rect">
            <a:avLst/>
          </a:prstGeom>
        </p:spPr>
      </p:pic>
    </p:spTree>
    <p:extLst>
      <p:ext uri="{BB962C8B-B14F-4D97-AF65-F5344CB8AC3E}">
        <p14:creationId xmlns:p14="http://schemas.microsoft.com/office/powerpoint/2010/main" val="407651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 calcmode="lin" valueType="num">
                                      <p:cBhvr additive="base">
                                        <p:cTn id="16"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258B-33A6-1992-203F-95B1990D8BBF}"/>
              </a:ext>
            </a:extLst>
          </p:cNvPr>
          <p:cNvSpPr>
            <a:spLocks noGrp="1"/>
          </p:cNvSpPr>
          <p:nvPr>
            <p:ph type="title"/>
          </p:nvPr>
        </p:nvSpPr>
        <p:spPr>
          <a:xfrm>
            <a:off x="2074126" y="365125"/>
            <a:ext cx="9279673" cy="1325563"/>
          </a:xfrm>
        </p:spPr>
        <p:txBody>
          <a:bodyPr/>
          <a:lstStyle/>
          <a:p>
            <a:endParaRPr lang="en-US" dirty="0"/>
          </a:p>
        </p:txBody>
      </p:sp>
      <p:pic>
        <p:nvPicPr>
          <p:cNvPr id="5" name="Content Placeholder 4">
            <a:extLst>
              <a:ext uri="{FF2B5EF4-FFF2-40B4-BE49-F238E27FC236}">
                <a16:creationId xmlns:a16="http://schemas.microsoft.com/office/drawing/2014/main" id="{5B36BE51-95DE-15C5-B8FD-97DE223C41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4356" y="122664"/>
            <a:ext cx="10421264" cy="6601522"/>
          </a:xfrm>
        </p:spPr>
      </p:pic>
    </p:spTree>
    <p:extLst>
      <p:ext uri="{BB962C8B-B14F-4D97-AF65-F5344CB8AC3E}">
        <p14:creationId xmlns:p14="http://schemas.microsoft.com/office/powerpoint/2010/main" val="2532944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A9CCBD-325D-98D8-079C-55986E593FC2}"/>
              </a:ext>
            </a:extLst>
          </p:cNvPr>
          <p:cNvPicPr>
            <a:picLocks noChangeAspect="1"/>
          </p:cNvPicPr>
          <p:nvPr/>
        </p:nvPicPr>
        <p:blipFill>
          <a:blip r:embed="rId2"/>
          <a:stretch>
            <a:fillRect/>
          </a:stretch>
        </p:blipFill>
        <p:spPr>
          <a:xfrm>
            <a:off x="1884557" y="190500"/>
            <a:ext cx="10202446" cy="6411022"/>
          </a:xfrm>
          <a:prstGeom prst="rect">
            <a:avLst/>
          </a:prstGeom>
        </p:spPr>
      </p:pic>
    </p:spTree>
    <p:extLst>
      <p:ext uri="{BB962C8B-B14F-4D97-AF65-F5344CB8AC3E}">
        <p14:creationId xmlns:p14="http://schemas.microsoft.com/office/powerpoint/2010/main" val="3193404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0A4CA-2E18-2F84-219B-D92088742F43}"/>
              </a:ext>
            </a:extLst>
          </p:cNvPr>
          <p:cNvSpPr>
            <a:spLocks noGrp="1"/>
          </p:cNvSpPr>
          <p:nvPr>
            <p:ph type="title"/>
          </p:nvPr>
        </p:nvSpPr>
        <p:spPr>
          <a:xfrm>
            <a:off x="622842" y="383427"/>
            <a:ext cx="9933878" cy="1325563"/>
          </a:xfrm>
        </p:spPr>
        <p:txBody>
          <a:bodyPr/>
          <a:lstStyle/>
          <a:p>
            <a:pPr algn="ctr"/>
            <a:r>
              <a:rPr lang="en-US" b="1" dirty="0">
                <a:latin typeface="Arial Black" panose="020B0A04020102020204" pitchFamily="34" charset="0"/>
              </a:rPr>
              <a:t>Generating Invoice </a:t>
            </a:r>
          </a:p>
        </p:txBody>
      </p:sp>
      <p:sp>
        <p:nvSpPr>
          <p:cNvPr id="3" name="Content Placeholder 2">
            <a:extLst>
              <a:ext uri="{FF2B5EF4-FFF2-40B4-BE49-F238E27FC236}">
                <a16:creationId xmlns:a16="http://schemas.microsoft.com/office/drawing/2014/main" id="{8A8D8CD8-A758-F22A-7FAD-F61565D31F57}"/>
              </a:ext>
            </a:extLst>
          </p:cNvPr>
          <p:cNvSpPr>
            <a:spLocks noGrp="1"/>
          </p:cNvSpPr>
          <p:nvPr>
            <p:ph idx="1"/>
          </p:nvPr>
        </p:nvSpPr>
        <p:spPr>
          <a:xfrm>
            <a:off x="414453" y="2048649"/>
            <a:ext cx="3421566" cy="3876945"/>
          </a:xfrm>
        </p:spPr>
        <p:txBody>
          <a:bodyPr>
            <a:normAutofit/>
          </a:bodyPr>
          <a:lstStyle/>
          <a:p>
            <a:r>
              <a:rPr lang="en-US" dirty="0"/>
              <a:t> I made an invoice for my buyer using ZOHO invoice </a:t>
            </a:r>
          </a:p>
          <a:p>
            <a:pPr marL="0" indent="0">
              <a:buNone/>
            </a:pPr>
            <a:r>
              <a:rPr lang="en-US" dirty="0"/>
              <a:t> </a:t>
            </a:r>
            <a:r>
              <a:rPr lang="en-US" dirty="0" err="1"/>
              <a:t>Yahooo</a:t>
            </a:r>
            <a:r>
              <a:rPr lang="en-US" dirty="0"/>
              <a:t> 😁</a:t>
            </a:r>
          </a:p>
        </p:txBody>
      </p:sp>
      <p:pic>
        <p:nvPicPr>
          <p:cNvPr id="5" name="Picture 4">
            <a:extLst>
              <a:ext uri="{FF2B5EF4-FFF2-40B4-BE49-F238E27FC236}">
                <a16:creationId xmlns:a16="http://schemas.microsoft.com/office/drawing/2014/main" id="{BBA8BAE8-48C6-1CC6-8ABD-E6E473A9A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4499" y="3278651"/>
            <a:ext cx="2983039" cy="3467837"/>
          </a:xfrm>
          <a:prstGeom prst="rect">
            <a:avLst/>
          </a:prstGeom>
        </p:spPr>
      </p:pic>
      <p:pic>
        <p:nvPicPr>
          <p:cNvPr id="6" name="Picture 5">
            <a:extLst>
              <a:ext uri="{FF2B5EF4-FFF2-40B4-BE49-F238E27FC236}">
                <a16:creationId xmlns:a16="http://schemas.microsoft.com/office/drawing/2014/main" id="{E1EEBBC1-F71A-1DD1-7993-FE580EDF4E19}"/>
              </a:ext>
            </a:extLst>
          </p:cNvPr>
          <p:cNvPicPr>
            <a:picLocks noChangeAspect="1"/>
          </p:cNvPicPr>
          <p:nvPr/>
        </p:nvPicPr>
        <p:blipFill>
          <a:blip r:embed="rId3"/>
          <a:stretch>
            <a:fillRect/>
          </a:stretch>
        </p:blipFill>
        <p:spPr>
          <a:xfrm>
            <a:off x="371320" y="4171679"/>
            <a:ext cx="1753916" cy="1753916"/>
          </a:xfrm>
          <a:prstGeom prst="rect">
            <a:avLst/>
          </a:prstGeom>
        </p:spPr>
      </p:pic>
      <p:pic>
        <p:nvPicPr>
          <p:cNvPr id="8" name="Picture 7">
            <a:extLst>
              <a:ext uri="{FF2B5EF4-FFF2-40B4-BE49-F238E27FC236}">
                <a16:creationId xmlns:a16="http://schemas.microsoft.com/office/drawing/2014/main" id="{C2316490-91DA-BA88-A12D-80114B03E0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26461" y="3278651"/>
            <a:ext cx="4059044" cy="3467837"/>
          </a:xfrm>
          <a:prstGeom prst="rect">
            <a:avLst/>
          </a:prstGeom>
        </p:spPr>
      </p:pic>
      <p:sp>
        <p:nvSpPr>
          <p:cNvPr id="9" name="TextBox 8">
            <a:extLst>
              <a:ext uri="{FF2B5EF4-FFF2-40B4-BE49-F238E27FC236}">
                <a16:creationId xmlns:a16="http://schemas.microsoft.com/office/drawing/2014/main" id="{5DC9651F-C635-27FE-21E0-49FC8BA4427E}"/>
              </a:ext>
            </a:extLst>
          </p:cNvPr>
          <p:cNvSpPr txBox="1"/>
          <p:nvPr/>
        </p:nvSpPr>
        <p:spPr>
          <a:xfrm>
            <a:off x="6571788" y="1708991"/>
            <a:ext cx="3542368" cy="1569660"/>
          </a:xfrm>
          <a:prstGeom prst="rect">
            <a:avLst/>
          </a:prstGeom>
          <a:noFill/>
        </p:spPr>
        <p:txBody>
          <a:bodyPr wrap="square" rtlCol="0">
            <a:spAutoFit/>
          </a:bodyPr>
          <a:lstStyle/>
          <a:p>
            <a:r>
              <a:rPr lang="en-US" sz="2400" b="1" dirty="0"/>
              <a:t>Through Canva I can customize many invoices just by Full drag-and-drop design freedom 😊 </a:t>
            </a:r>
          </a:p>
        </p:txBody>
      </p:sp>
    </p:spTree>
    <p:extLst>
      <p:ext uri="{BB962C8B-B14F-4D97-AF65-F5344CB8AC3E}">
        <p14:creationId xmlns:p14="http://schemas.microsoft.com/office/powerpoint/2010/main" val="3472008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C5C1B-0A15-6070-3343-154B23888A9D}"/>
              </a:ext>
            </a:extLst>
          </p:cNvPr>
          <p:cNvSpPr>
            <a:spLocks noGrp="1"/>
          </p:cNvSpPr>
          <p:nvPr>
            <p:ph type="title"/>
          </p:nvPr>
        </p:nvSpPr>
        <p:spPr>
          <a:xfrm>
            <a:off x="2341756" y="512956"/>
            <a:ext cx="9012044" cy="1177732"/>
          </a:xfrm>
        </p:spPr>
        <p:txBody>
          <a:bodyPr/>
          <a:lstStyle/>
          <a:p>
            <a:endParaRPr lang="en-US" dirty="0"/>
          </a:p>
        </p:txBody>
      </p:sp>
      <p:pic>
        <p:nvPicPr>
          <p:cNvPr id="5" name="Content Placeholder 4">
            <a:extLst>
              <a:ext uri="{FF2B5EF4-FFF2-40B4-BE49-F238E27FC236}">
                <a16:creationId xmlns:a16="http://schemas.microsoft.com/office/drawing/2014/main" id="{54287760-7224-986D-798E-A6AE31465702}"/>
              </a:ext>
            </a:extLst>
          </p:cNvPr>
          <p:cNvPicPr>
            <a:picLocks noGrp="1" noChangeAspect="1"/>
          </p:cNvPicPr>
          <p:nvPr>
            <p:ph idx="1"/>
          </p:nvPr>
        </p:nvPicPr>
        <p:blipFill>
          <a:blip r:embed="rId2"/>
          <a:stretch>
            <a:fillRect/>
          </a:stretch>
        </p:blipFill>
        <p:spPr>
          <a:xfrm>
            <a:off x="1884556" y="111512"/>
            <a:ext cx="9567746" cy="6657278"/>
          </a:xfrm>
          <a:prstGeom prst="rect">
            <a:avLst/>
          </a:prstGeom>
        </p:spPr>
      </p:pic>
    </p:spTree>
    <p:extLst>
      <p:ext uri="{BB962C8B-B14F-4D97-AF65-F5344CB8AC3E}">
        <p14:creationId xmlns:p14="http://schemas.microsoft.com/office/powerpoint/2010/main" val="3928196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7DB9EC6-E556-9FC5-A4C0-61207929B208}"/>
              </a:ext>
            </a:extLst>
          </p:cNvPr>
          <p:cNvPicPr>
            <a:picLocks noGrp="1" noChangeAspect="1"/>
          </p:cNvPicPr>
          <p:nvPr>
            <p:ph idx="1"/>
          </p:nvPr>
        </p:nvPicPr>
        <p:blipFill>
          <a:blip r:embed="rId2"/>
          <a:stretch>
            <a:fillRect/>
          </a:stretch>
        </p:blipFill>
        <p:spPr>
          <a:xfrm>
            <a:off x="2000622" y="144966"/>
            <a:ext cx="9975788" cy="6634975"/>
          </a:xfrm>
          <a:prstGeom prst="rect">
            <a:avLst/>
          </a:prstGeom>
        </p:spPr>
      </p:pic>
      <p:sp>
        <p:nvSpPr>
          <p:cNvPr id="7" name="Arrow: Up 6">
            <a:extLst>
              <a:ext uri="{FF2B5EF4-FFF2-40B4-BE49-F238E27FC236}">
                <a16:creationId xmlns:a16="http://schemas.microsoft.com/office/drawing/2014/main" id="{552873E8-0EA5-41AB-A21C-AAD105EAAC29}"/>
              </a:ext>
            </a:extLst>
          </p:cNvPr>
          <p:cNvSpPr/>
          <p:nvPr/>
        </p:nvSpPr>
        <p:spPr>
          <a:xfrm>
            <a:off x="8809463" y="3523785"/>
            <a:ext cx="1148576" cy="1862254"/>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74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7CD5653-BACE-5A56-FD88-F23030AE9C45}"/>
              </a:ext>
            </a:extLst>
          </p:cNvPr>
          <p:cNvPicPr>
            <a:picLocks noGrp="1" noChangeAspect="1"/>
          </p:cNvPicPr>
          <p:nvPr>
            <p:ph idx="1"/>
          </p:nvPr>
        </p:nvPicPr>
        <p:blipFill>
          <a:blip r:embed="rId2"/>
          <a:stretch>
            <a:fillRect/>
          </a:stretch>
        </p:blipFill>
        <p:spPr>
          <a:xfrm>
            <a:off x="1862254" y="100360"/>
            <a:ext cx="10158761" cy="6668429"/>
          </a:xfrm>
          <a:prstGeom prst="rect">
            <a:avLst/>
          </a:prstGeom>
        </p:spPr>
      </p:pic>
    </p:spTree>
    <p:extLst>
      <p:ext uri="{BB962C8B-B14F-4D97-AF65-F5344CB8AC3E}">
        <p14:creationId xmlns:p14="http://schemas.microsoft.com/office/powerpoint/2010/main" val="3354074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E0D1C-3C9B-278D-653B-3073F0E2CBDF}"/>
              </a:ext>
            </a:extLst>
          </p:cNvPr>
          <p:cNvSpPr>
            <a:spLocks noGrp="1"/>
          </p:cNvSpPr>
          <p:nvPr>
            <p:ph type="title"/>
          </p:nvPr>
        </p:nvSpPr>
        <p:spPr>
          <a:xfrm>
            <a:off x="1539797" y="408219"/>
            <a:ext cx="9112405" cy="1325563"/>
          </a:xfrm>
        </p:spPr>
        <p:txBody>
          <a:bodyPr/>
          <a:lstStyle/>
          <a:p>
            <a:pPr algn="ctr"/>
            <a:r>
              <a:rPr lang="en-US" b="1" dirty="0">
                <a:latin typeface="Arial Black" panose="020B0A04020102020204" pitchFamily="34" charset="0"/>
              </a:rPr>
              <a:t>Creating Websites </a:t>
            </a:r>
          </a:p>
        </p:txBody>
      </p:sp>
      <p:sp>
        <p:nvSpPr>
          <p:cNvPr id="3" name="Content Placeholder 2">
            <a:extLst>
              <a:ext uri="{FF2B5EF4-FFF2-40B4-BE49-F238E27FC236}">
                <a16:creationId xmlns:a16="http://schemas.microsoft.com/office/drawing/2014/main" id="{4F16982F-94D5-A5A2-986F-4EC54F020793}"/>
              </a:ext>
            </a:extLst>
          </p:cNvPr>
          <p:cNvSpPr>
            <a:spLocks noGrp="1"/>
          </p:cNvSpPr>
          <p:nvPr>
            <p:ph idx="1"/>
          </p:nvPr>
        </p:nvSpPr>
        <p:spPr>
          <a:xfrm>
            <a:off x="838200" y="1825625"/>
            <a:ext cx="5257800" cy="1799877"/>
          </a:xfrm>
        </p:spPr>
        <p:txBody>
          <a:bodyPr>
            <a:normAutofit/>
          </a:bodyPr>
          <a:lstStyle/>
          <a:p>
            <a:r>
              <a:rPr lang="en-US" dirty="0"/>
              <a:t>Wix is functional, searchable, multi-page website. Full SEO toolsets (custom URLs, sitemaps, alt tags, schema markup)</a:t>
            </a:r>
          </a:p>
        </p:txBody>
      </p:sp>
      <p:pic>
        <p:nvPicPr>
          <p:cNvPr id="4" name="Picture 3">
            <a:extLst>
              <a:ext uri="{FF2B5EF4-FFF2-40B4-BE49-F238E27FC236}">
                <a16:creationId xmlns:a16="http://schemas.microsoft.com/office/drawing/2014/main" id="{E21429B1-132C-BBCF-BC94-772E866EFC40}"/>
              </a:ext>
            </a:extLst>
          </p:cNvPr>
          <p:cNvPicPr>
            <a:picLocks noChangeAspect="1"/>
          </p:cNvPicPr>
          <p:nvPr/>
        </p:nvPicPr>
        <p:blipFill>
          <a:blip r:embed="rId3"/>
          <a:stretch>
            <a:fillRect/>
          </a:stretch>
        </p:blipFill>
        <p:spPr>
          <a:xfrm>
            <a:off x="0" y="3809187"/>
            <a:ext cx="1799877" cy="1799877"/>
          </a:xfrm>
          <a:prstGeom prst="ellipse">
            <a:avLst/>
          </a:prstGeom>
          <a:ln>
            <a:noFill/>
          </a:ln>
          <a:effectLst>
            <a:softEdge rad="112500"/>
          </a:effectLst>
        </p:spPr>
      </p:pic>
      <p:pic>
        <p:nvPicPr>
          <p:cNvPr id="6" name="Picture 5">
            <a:extLst>
              <a:ext uri="{FF2B5EF4-FFF2-40B4-BE49-F238E27FC236}">
                <a16:creationId xmlns:a16="http://schemas.microsoft.com/office/drawing/2014/main" id="{0033D969-61CC-1949-D1CC-41A974CE01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6555" y="3464298"/>
            <a:ext cx="3138719" cy="3393702"/>
          </a:xfrm>
          <a:prstGeom prst="rect">
            <a:avLst/>
          </a:prstGeom>
        </p:spPr>
      </p:pic>
      <p:pic>
        <p:nvPicPr>
          <p:cNvPr id="8" name="Picture 7">
            <a:extLst>
              <a:ext uri="{FF2B5EF4-FFF2-40B4-BE49-F238E27FC236}">
                <a16:creationId xmlns:a16="http://schemas.microsoft.com/office/drawing/2014/main" id="{40AD5BB5-E7D4-3425-FFC8-EDC8DED165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52964" y="3464298"/>
            <a:ext cx="3280450" cy="3358404"/>
          </a:xfrm>
          <a:prstGeom prst="rect">
            <a:avLst/>
          </a:prstGeom>
        </p:spPr>
      </p:pic>
      <p:sp>
        <p:nvSpPr>
          <p:cNvPr id="9" name="TextBox 8">
            <a:extLst>
              <a:ext uri="{FF2B5EF4-FFF2-40B4-BE49-F238E27FC236}">
                <a16:creationId xmlns:a16="http://schemas.microsoft.com/office/drawing/2014/main" id="{5103EE3F-9752-688F-17FE-2FD312514A4B}"/>
              </a:ext>
            </a:extLst>
          </p:cNvPr>
          <p:cNvSpPr txBox="1"/>
          <p:nvPr/>
        </p:nvSpPr>
        <p:spPr>
          <a:xfrm>
            <a:off x="6791093" y="1690688"/>
            <a:ext cx="4962292" cy="1846659"/>
          </a:xfrm>
          <a:prstGeom prst="rect">
            <a:avLst/>
          </a:prstGeom>
          <a:noFill/>
        </p:spPr>
        <p:txBody>
          <a:bodyPr wrap="square" rtlCol="0">
            <a:spAutoFit/>
          </a:bodyPr>
          <a:lstStyle/>
          <a:p>
            <a:pPr marL="285750" indent="-285750">
              <a:buFont typeface="Wingdings" panose="05000000000000000000" pitchFamily="2" charset="2"/>
              <a:buChar char="v"/>
            </a:pPr>
            <a:r>
              <a:rPr lang="en-US" dirty="0">
                <a:solidFill>
                  <a:srgbClr val="0F172A"/>
                </a:solidFill>
                <a:latin typeface="Trebuchet MS"/>
              </a:rPr>
              <a:t> </a:t>
            </a:r>
            <a:r>
              <a:rPr lang="en-US" sz="2400" b="1" dirty="0">
                <a:solidFill>
                  <a:srgbClr val="0F172A"/>
                </a:solidFill>
              </a:rPr>
              <a:t>Canva is built using custom HTML canvas rendering to allow fluid drag-and-drop mechanics in standard browsers.</a:t>
            </a:r>
          </a:p>
          <a:p>
            <a:endParaRPr lang="en-US" dirty="0"/>
          </a:p>
        </p:txBody>
      </p:sp>
    </p:spTree>
    <p:extLst>
      <p:ext uri="{BB962C8B-B14F-4D97-AF65-F5344CB8AC3E}">
        <p14:creationId xmlns:p14="http://schemas.microsoft.com/office/powerpoint/2010/main" val="374968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C309434-B6C4-DAC2-B79A-AA8729A53B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1893" y="0"/>
            <a:ext cx="10281424" cy="6768790"/>
          </a:xfrm>
        </p:spPr>
      </p:pic>
      <p:sp>
        <p:nvSpPr>
          <p:cNvPr id="6" name="Oval 5">
            <a:extLst>
              <a:ext uri="{FF2B5EF4-FFF2-40B4-BE49-F238E27FC236}">
                <a16:creationId xmlns:a16="http://schemas.microsoft.com/office/drawing/2014/main" id="{6729C664-33E2-3E73-0428-D03D171FA4BB}"/>
              </a:ext>
            </a:extLst>
          </p:cNvPr>
          <p:cNvSpPr/>
          <p:nvPr/>
        </p:nvSpPr>
        <p:spPr>
          <a:xfrm>
            <a:off x="7961971" y="4371278"/>
            <a:ext cx="1717288" cy="1817649"/>
          </a:xfrm>
          <a:prstGeom prst="ellipse">
            <a:avLst/>
          </a:prstGeom>
          <a:noFill/>
          <a:ln w="762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9775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9FB5003-010A-8535-35C7-5AC3D31990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4195" y="0"/>
            <a:ext cx="10247971" cy="6857999"/>
          </a:xfrm>
        </p:spPr>
      </p:pic>
    </p:spTree>
    <p:extLst>
      <p:ext uri="{BB962C8B-B14F-4D97-AF65-F5344CB8AC3E}">
        <p14:creationId xmlns:p14="http://schemas.microsoft.com/office/powerpoint/2010/main" val="3820823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BBE74-46CA-3397-ED8A-D2C7CA6755FB}"/>
              </a:ext>
            </a:extLst>
          </p:cNvPr>
          <p:cNvSpPr>
            <a:spLocks noGrp="1"/>
          </p:cNvSpPr>
          <p:nvPr>
            <p:ph type="title"/>
          </p:nvPr>
        </p:nvSpPr>
        <p:spPr>
          <a:xfrm>
            <a:off x="-334538" y="178419"/>
            <a:ext cx="9257371" cy="1423059"/>
          </a:xfrm>
        </p:spPr>
        <p:txBody>
          <a:bodyPr/>
          <a:lstStyle/>
          <a:p>
            <a:pPr algn="ctr"/>
            <a:r>
              <a:rPr lang="en-US" dirty="0">
                <a:latin typeface="Arial Black" panose="020B0A04020102020204" pitchFamily="34" charset="0"/>
              </a:rPr>
              <a:t>FACT </a:t>
            </a:r>
          </a:p>
        </p:txBody>
      </p:sp>
      <p:sp>
        <p:nvSpPr>
          <p:cNvPr id="3" name="Content Placeholder 2">
            <a:extLst>
              <a:ext uri="{FF2B5EF4-FFF2-40B4-BE49-F238E27FC236}">
                <a16:creationId xmlns:a16="http://schemas.microsoft.com/office/drawing/2014/main" id="{B1D0911A-F818-897E-B16C-915E618B32EA}"/>
              </a:ext>
            </a:extLst>
          </p:cNvPr>
          <p:cNvSpPr>
            <a:spLocks noGrp="1"/>
          </p:cNvSpPr>
          <p:nvPr>
            <p:ph idx="1"/>
          </p:nvPr>
        </p:nvSpPr>
        <p:spPr>
          <a:xfrm>
            <a:off x="838200" y="1825625"/>
            <a:ext cx="3131634" cy="4351338"/>
          </a:xfrm>
        </p:spPr>
        <p:txBody>
          <a:bodyPr/>
          <a:lstStyle/>
          <a:p>
            <a:pPr marL="0" indent="0">
              <a:buNone/>
            </a:pPr>
            <a:r>
              <a:rPr lang="en-US" dirty="0"/>
              <a:t> </a:t>
            </a:r>
          </a:p>
        </p:txBody>
      </p:sp>
      <p:pic>
        <p:nvPicPr>
          <p:cNvPr id="1026" name="Picture 2" descr="Fun Fact Vector Art, Icons, and Graphics for Free Download">
            <a:extLst>
              <a:ext uri="{FF2B5EF4-FFF2-40B4-BE49-F238E27FC236}">
                <a16:creationId xmlns:a16="http://schemas.microsoft.com/office/drawing/2014/main" id="{944277B4-B741-2839-9B42-C4A382CFD2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2204" y="178419"/>
            <a:ext cx="5429250" cy="225231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4" name="Picture 3">
            <a:extLst>
              <a:ext uri="{FF2B5EF4-FFF2-40B4-BE49-F238E27FC236}">
                <a16:creationId xmlns:a16="http://schemas.microsoft.com/office/drawing/2014/main" id="{90461D1E-62ED-5EF5-ED0D-63C69C09D7CE}"/>
              </a:ext>
            </a:extLst>
          </p:cNvPr>
          <p:cNvPicPr>
            <a:picLocks noChangeAspect="1"/>
          </p:cNvPicPr>
          <p:nvPr/>
        </p:nvPicPr>
        <p:blipFill>
          <a:blip r:embed="rId3"/>
          <a:stretch>
            <a:fillRect/>
          </a:stretch>
        </p:blipFill>
        <p:spPr>
          <a:xfrm>
            <a:off x="172949" y="2494893"/>
            <a:ext cx="6219255" cy="4184688"/>
          </a:xfrm>
          <a:prstGeom prst="rect">
            <a:avLst/>
          </a:prstGeom>
        </p:spPr>
      </p:pic>
      <p:sp>
        <p:nvSpPr>
          <p:cNvPr id="5" name="TextBox 4">
            <a:extLst>
              <a:ext uri="{FF2B5EF4-FFF2-40B4-BE49-F238E27FC236}">
                <a16:creationId xmlns:a16="http://schemas.microsoft.com/office/drawing/2014/main" id="{082E183F-2FB6-7745-6B42-01C5911BFC53}"/>
              </a:ext>
            </a:extLst>
          </p:cNvPr>
          <p:cNvSpPr txBox="1"/>
          <p:nvPr/>
        </p:nvSpPr>
        <p:spPr>
          <a:xfrm>
            <a:off x="7025268" y="2888166"/>
            <a:ext cx="3624147" cy="2308324"/>
          </a:xfrm>
          <a:prstGeom prst="rect">
            <a:avLst/>
          </a:prstGeom>
          <a:noFill/>
        </p:spPr>
        <p:txBody>
          <a:bodyPr wrap="square" rtlCol="0">
            <a:spAutoFit/>
          </a:bodyPr>
          <a:lstStyle/>
          <a:p>
            <a:r>
              <a:rPr lang="en-US" sz="2400" b="1" dirty="0">
                <a:solidFill>
                  <a:srgbClr val="00B0F0"/>
                </a:solidFill>
              </a:rPr>
              <a:t>THIS IS THE REASON THAT GEN Z KIDS FIND MICROSOFT POWER POINT  AS BORINGG 😑 AND CANVA PRESENTATIONS INTRESTING  😍</a:t>
            </a:r>
          </a:p>
        </p:txBody>
      </p:sp>
    </p:spTree>
    <p:extLst>
      <p:ext uri="{BB962C8B-B14F-4D97-AF65-F5344CB8AC3E}">
        <p14:creationId xmlns:p14="http://schemas.microsoft.com/office/powerpoint/2010/main" val="939799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FBA50-53A6-9439-BBF5-0E775F911BC9}"/>
              </a:ext>
            </a:extLst>
          </p:cNvPr>
          <p:cNvSpPr>
            <a:spLocks noGrp="1"/>
          </p:cNvSpPr>
          <p:nvPr>
            <p:ph type="title"/>
          </p:nvPr>
        </p:nvSpPr>
        <p:spPr>
          <a:xfrm>
            <a:off x="2196790" y="312235"/>
            <a:ext cx="9157010" cy="1378454"/>
          </a:xfrm>
        </p:spPr>
        <p:txBody>
          <a:bodyPr/>
          <a:lstStyle/>
          <a:p>
            <a:pPr algn="ctr"/>
            <a:r>
              <a:rPr lang="en-US" b="1" dirty="0">
                <a:latin typeface="Arial Black" panose="020B0A04020102020204" pitchFamily="34" charset="0"/>
              </a:rPr>
              <a:t>CONCLUSION</a:t>
            </a:r>
          </a:p>
        </p:txBody>
      </p:sp>
      <p:sp>
        <p:nvSpPr>
          <p:cNvPr id="3" name="Content Placeholder 2">
            <a:extLst>
              <a:ext uri="{FF2B5EF4-FFF2-40B4-BE49-F238E27FC236}">
                <a16:creationId xmlns:a16="http://schemas.microsoft.com/office/drawing/2014/main" id="{319736F2-FB15-B81A-A628-5CA18C0059C9}"/>
              </a:ext>
            </a:extLst>
          </p:cNvPr>
          <p:cNvSpPr>
            <a:spLocks noGrp="1"/>
          </p:cNvSpPr>
          <p:nvPr>
            <p:ph idx="1"/>
          </p:nvPr>
        </p:nvSpPr>
        <p:spPr>
          <a:xfrm>
            <a:off x="211872" y="1825625"/>
            <a:ext cx="7791111" cy="4954316"/>
          </a:xfrm>
        </p:spPr>
        <p:txBody>
          <a:bodyPr>
            <a:normAutofit/>
          </a:bodyPr>
          <a:lstStyle/>
          <a:p>
            <a:r>
              <a:rPr lang="en-US" b="1" dirty="0"/>
              <a:t>Free Access</a:t>
            </a:r>
          </a:p>
          <a:p>
            <a:pPr marL="0" indent="0">
              <a:buNone/>
            </a:pPr>
            <a:r>
              <a:rPr lang="en-US"/>
              <a:t>Canva is </a:t>
            </a:r>
            <a:r>
              <a:rPr lang="en-US" dirty="0"/>
              <a:t>completely free only eligible students can unlock Pro features.  </a:t>
            </a:r>
          </a:p>
          <a:p>
            <a:r>
              <a:rPr lang="en-US" dirty="0"/>
              <a:t>  </a:t>
            </a:r>
            <a:r>
              <a:rPr lang="en-US" b="1" dirty="0"/>
              <a:t>No Skills Required</a:t>
            </a:r>
          </a:p>
          <a:p>
            <a:pPr marL="0" indent="0">
              <a:buNone/>
            </a:pPr>
            <a:r>
              <a:rPr lang="en-US" dirty="0"/>
              <a:t>Templates guide you through every step, making design accessible to absolute beginners.  </a:t>
            </a:r>
          </a:p>
          <a:p>
            <a:r>
              <a:rPr lang="en-US" dirty="0"/>
              <a:t> </a:t>
            </a:r>
            <a:r>
              <a:rPr lang="en-US" b="1" dirty="0"/>
              <a:t>Time Saving </a:t>
            </a:r>
          </a:p>
          <a:p>
            <a:pPr marL="0" indent="0">
              <a:buNone/>
            </a:pPr>
            <a:r>
              <a:rPr lang="en-US" dirty="0"/>
              <a:t> Replace boring slides with visually engaging decks and students learn more effectively with visual communication tools. </a:t>
            </a:r>
          </a:p>
          <a:p>
            <a:pPr marL="0" indent="0">
              <a:buNone/>
            </a:pPr>
            <a:endParaRPr lang="en-US" dirty="0"/>
          </a:p>
          <a:p>
            <a:endParaRPr lang="en-US" dirty="0"/>
          </a:p>
          <a:p>
            <a:pPr marL="0" indent="0">
              <a:buNone/>
            </a:pPr>
            <a:endParaRPr lang="en-US" dirty="0"/>
          </a:p>
          <a:p>
            <a:pPr marL="0" indent="0">
              <a:buNone/>
            </a:pPr>
            <a:endParaRPr lang="en-US" dirty="0"/>
          </a:p>
          <a:p>
            <a:pPr marL="0" indent="0">
              <a:buNone/>
            </a:pPr>
            <a:endParaRPr lang="en-US" dirty="0"/>
          </a:p>
          <a:p>
            <a:endParaRPr lang="en-US" dirty="0"/>
          </a:p>
        </p:txBody>
      </p:sp>
      <p:pic>
        <p:nvPicPr>
          <p:cNvPr id="4" name="Picture 3">
            <a:extLst>
              <a:ext uri="{FF2B5EF4-FFF2-40B4-BE49-F238E27FC236}">
                <a16:creationId xmlns:a16="http://schemas.microsoft.com/office/drawing/2014/main" id="{51AF92D7-885B-C6FF-023F-945760E77762}"/>
              </a:ext>
            </a:extLst>
          </p:cNvPr>
          <p:cNvPicPr>
            <a:picLocks noChangeAspect="1"/>
          </p:cNvPicPr>
          <p:nvPr/>
        </p:nvPicPr>
        <p:blipFill>
          <a:blip r:embed="rId2"/>
          <a:stretch>
            <a:fillRect/>
          </a:stretch>
        </p:blipFill>
        <p:spPr>
          <a:xfrm>
            <a:off x="8002984" y="1605775"/>
            <a:ext cx="4189016" cy="3378820"/>
          </a:xfrm>
          <a:prstGeom prst="rect">
            <a:avLst/>
          </a:prstGeom>
        </p:spPr>
      </p:pic>
    </p:spTree>
    <p:extLst>
      <p:ext uri="{BB962C8B-B14F-4D97-AF65-F5344CB8AC3E}">
        <p14:creationId xmlns:p14="http://schemas.microsoft.com/office/powerpoint/2010/main" val="2621934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3" name="TextBox 2"/>
          <p:cNvSpPr txBox="1"/>
          <p:nvPr/>
        </p:nvSpPr>
        <p:spPr>
          <a:xfrm>
            <a:off x="2671946" y="385620"/>
            <a:ext cx="9233810" cy="1015663"/>
          </a:xfrm>
          <a:prstGeom prst="rect">
            <a:avLst/>
          </a:prstGeom>
          <a:noFill/>
        </p:spPr>
        <p:txBody>
          <a:bodyPr wrap="none" rtlCol="0">
            <a:spAutoFit/>
          </a:bodyPr>
          <a:lstStyle/>
          <a:p>
            <a:r>
              <a:rPr lang="en-US" sz="6000" dirty="0">
                <a:solidFill>
                  <a:srgbClr val="45A290"/>
                </a:solidFill>
                <a:latin typeface="Arial Black" panose="020B0A04020102020204" pitchFamily="34" charset="0"/>
              </a:rPr>
              <a:t>Questions &amp; Answers</a:t>
            </a:r>
          </a:p>
        </p:txBody>
      </p:sp>
      <p:sp>
        <p:nvSpPr>
          <p:cNvPr id="4" name="Rectangle 3"/>
          <p:cNvSpPr/>
          <p:nvPr/>
        </p:nvSpPr>
        <p:spPr>
          <a:xfrm>
            <a:off x="2752724" y="1424285"/>
            <a:ext cx="8700367" cy="496996"/>
          </a:xfrm>
          <a:prstGeom prst="rect">
            <a:avLst/>
          </a:prstGeom>
        </p:spPr>
        <p:txBody>
          <a:bodyPr wrap="square">
            <a:spAutoFit/>
          </a:bodyPr>
          <a:lstStyle/>
          <a:p>
            <a:pPr>
              <a:lnSpc>
                <a:spcPct val="150000"/>
              </a:lnSpc>
            </a:pPr>
            <a:r>
              <a:rPr lang="en-US" sz="2000" dirty="0">
                <a:solidFill>
                  <a:srgbClr val="F9FAF5"/>
                </a:solidFill>
                <a:latin typeface="Arial" panose="020B0604020202020204" pitchFamily="34" charset="0"/>
                <a:cs typeface="Arial" panose="020B0604020202020204" pitchFamily="34" charset="0"/>
              </a:rPr>
              <a:t>Open floor for any questions regarding </a:t>
            </a:r>
            <a:r>
              <a:rPr lang="en-US" sz="2000" dirty="0" err="1">
                <a:solidFill>
                  <a:srgbClr val="F9FAF5"/>
                </a:solidFill>
                <a:latin typeface="Arial" panose="020B0604020202020204" pitchFamily="34" charset="0"/>
                <a:cs typeface="Arial" panose="020B0604020202020204" pitchFamily="34" charset="0"/>
              </a:rPr>
              <a:t>Canva's</a:t>
            </a:r>
            <a:r>
              <a:rPr lang="en-US" sz="2000" dirty="0">
                <a:solidFill>
                  <a:srgbClr val="F9FAF5"/>
                </a:solidFill>
                <a:latin typeface="Arial" panose="020B0604020202020204" pitchFamily="34" charset="0"/>
                <a:cs typeface="Arial" panose="020B0604020202020204" pitchFamily="34" charset="0"/>
              </a:rPr>
              <a:t> tools or features...</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spTree>
    <p:extLst>
      <p:ext uri="{BB962C8B-B14F-4D97-AF65-F5344CB8AC3E}">
        <p14:creationId xmlns:p14="http://schemas.microsoft.com/office/powerpoint/2010/main" val="126695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50"/>
                                        <p:tgtEl>
                                          <p:spTgt spid="4"/>
                                        </p:tgtEl>
                                      </p:cBhvr>
                                    </p:animEffect>
                                    <p:anim calcmode="lin" valueType="num">
                                      <p:cBhvr>
                                        <p:cTn id="14" dur="250" fill="hold"/>
                                        <p:tgtEl>
                                          <p:spTgt spid="4"/>
                                        </p:tgtEl>
                                        <p:attrNameLst>
                                          <p:attrName>ppt_x</p:attrName>
                                        </p:attrNameLst>
                                      </p:cBhvr>
                                      <p:tavLst>
                                        <p:tav tm="0">
                                          <p:val>
                                            <p:strVal val="#ppt_x"/>
                                          </p:val>
                                        </p:tav>
                                        <p:tav tm="100000">
                                          <p:val>
                                            <p:strVal val="#ppt_x"/>
                                          </p:val>
                                        </p:tav>
                                      </p:tavLst>
                                    </p:anim>
                                    <p:anim calcmode="lin" valueType="num">
                                      <p:cBhvr>
                                        <p:cTn id="15"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2" y="0"/>
            <a:ext cx="12185117" cy="6858000"/>
          </a:xfrm>
          <a:prstGeom prst="rect">
            <a:avLst/>
          </a:prstGeom>
        </p:spPr>
      </p:pic>
      <p:sp>
        <p:nvSpPr>
          <p:cNvPr id="3" name="TextBox 2"/>
          <p:cNvSpPr txBox="1"/>
          <p:nvPr/>
        </p:nvSpPr>
        <p:spPr>
          <a:xfrm>
            <a:off x="1082679" y="1336119"/>
            <a:ext cx="10033516" cy="1862048"/>
          </a:xfrm>
          <a:prstGeom prst="rect">
            <a:avLst/>
          </a:prstGeom>
          <a:noFill/>
        </p:spPr>
        <p:txBody>
          <a:bodyPr wrap="none" rtlCol="0">
            <a:spAutoFit/>
          </a:bodyPr>
          <a:lstStyle/>
          <a:p>
            <a:r>
              <a:rPr lang="en-US" sz="11500" dirty="0">
                <a:solidFill>
                  <a:srgbClr val="115935"/>
                </a:solidFill>
                <a:latin typeface="Arial Black" panose="020B0A04020102020204" pitchFamily="34" charset="0"/>
              </a:rPr>
              <a:t>Thank you…</a:t>
            </a:r>
          </a:p>
        </p:txBody>
      </p:sp>
      <p:sp>
        <p:nvSpPr>
          <p:cNvPr id="4" name="TextBox 3"/>
          <p:cNvSpPr txBox="1"/>
          <p:nvPr/>
        </p:nvSpPr>
        <p:spPr>
          <a:xfrm>
            <a:off x="3474360" y="3198167"/>
            <a:ext cx="5250155" cy="461665"/>
          </a:xfrm>
          <a:prstGeom prst="rect">
            <a:avLst/>
          </a:prstGeom>
          <a:noFill/>
        </p:spPr>
        <p:txBody>
          <a:bodyPr wrap="none" rtlCol="0">
            <a:spAutoFit/>
          </a:bodyPr>
          <a:lstStyle/>
          <a:p>
            <a:r>
              <a:rPr lang="en-US" sz="2400" dirty="0">
                <a:solidFill>
                  <a:srgbClr val="115935"/>
                </a:solidFill>
                <a:latin typeface="Arial" panose="020B0604020202020204" pitchFamily="34" charset="0"/>
                <a:cs typeface="Arial" panose="020B0604020202020204" pitchFamily="34" charset="0"/>
              </a:rPr>
              <a:t> for your time and participation today!</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3441" t="13333" r="5206" b="15152"/>
          <a:stretch/>
        </p:blipFill>
        <p:spPr>
          <a:xfrm>
            <a:off x="6882" y="5770300"/>
            <a:ext cx="1378573" cy="1087700"/>
          </a:xfrm>
          <a:prstGeom prst="rect">
            <a:avLst/>
          </a:prstGeom>
        </p:spPr>
      </p:pic>
      <p:pic>
        <p:nvPicPr>
          <p:cNvPr id="7" name="Picture 6">
            <a:extLst>
              <a:ext uri="{FF2B5EF4-FFF2-40B4-BE49-F238E27FC236}">
                <a16:creationId xmlns:a16="http://schemas.microsoft.com/office/drawing/2014/main" id="{C66B7D4A-EA75-3A2A-0928-4459686AA370}"/>
              </a:ext>
            </a:extLst>
          </p:cNvPr>
          <p:cNvPicPr>
            <a:picLocks noChangeAspect="1"/>
          </p:cNvPicPr>
          <p:nvPr/>
        </p:nvPicPr>
        <p:blipFill>
          <a:blip r:embed="rId4"/>
          <a:stretch>
            <a:fillRect/>
          </a:stretch>
        </p:blipFill>
        <p:spPr>
          <a:xfrm>
            <a:off x="1806265" y="3811116"/>
            <a:ext cx="8490260" cy="2895600"/>
          </a:xfrm>
          <a:prstGeom prst="rect">
            <a:avLst/>
          </a:prstGeom>
        </p:spPr>
      </p:pic>
    </p:spTree>
    <p:extLst>
      <p:ext uri="{BB962C8B-B14F-4D97-AF65-F5344CB8AC3E}">
        <p14:creationId xmlns:p14="http://schemas.microsoft.com/office/powerpoint/2010/main" val="224208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50"/>
                                        <p:tgtEl>
                                          <p:spTgt spid="4"/>
                                        </p:tgtEl>
                                      </p:cBhvr>
                                    </p:animEffect>
                                    <p:anim calcmode="lin" valueType="num">
                                      <p:cBhvr>
                                        <p:cTn id="14" dur="250" fill="hold"/>
                                        <p:tgtEl>
                                          <p:spTgt spid="4"/>
                                        </p:tgtEl>
                                        <p:attrNameLst>
                                          <p:attrName>ppt_x</p:attrName>
                                        </p:attrNameLst>
                                      </p:cBhvr>
                                      <p:tavLst>
                                        <p:tav tm="0">
                                          <p:val>
                                            <p:strVal val="#ppt_x"/>
                                          </p:val>
                                        </p:tav>
                                        <p:tav tm="100000">
                                          <p:val>
                                            <p:strVal val="#ppt_x"/>
                                          </p:val>
                                        </p:tav>
                                      </p:tavLst>
                                    </p:anim>
                                    <p:anim calcmode="lin" valueType="num">
                                      <p:cBhvr>
                                        <p:cTn id="15"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855</TotalTime>
  <Words>723</Words>
  <Application>Microsoft Office PowerPoint</Application>
  <PresentationFormat>Widescreen</PresentationFormat>
  <Paragraphs>79</Paragraphs>
  <Slides>31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Arial Black</vt:lpstr>
      <vt:lpstr>Calibri</vt:lpstr>
      <vt:lpstr>Calibri Light</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Picture Editing</vt:lpstr>
      <vt:lpstr>Social Media Content </vt:lpstr>
      <vt:lpstr>PowerPoint Presentation</vt:lpstr>
      <vt:lpstr>PowerPoint Presentation</vt:lpstr>
      <vt:lpstr>Generating Invoice </vt:lpstr>
      <vt:lpstr>PowerPoint Presentation</vt:lpstr>
      <vt:lpstr>PowerPoint Presentation</vt:lpstr>
      <vt:lpstr>PowerPoint Presentation</vt:lpstr>
      <vt:lpstr>Creating Websites </vt:lpstr>
      <vt:lpstr>PowerPoint Presentation</vt:lpstr>
      <vt:lpstr>PowerPoint Presentation</vt:lpstr>
      <vt:lpstr>FACT </vt:lpstr>
      <vt:lpstr>CONCLUSION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Sameera Iqbal</cp:lastModifiedBy>
  <cp:revision>31</cp:revision>
  <dcterms:created xsi:type="dcterms:W3CDTF">2026-09-06T17:36:28Z</dcterms:created>
  <dcterms:modified xsi:type="dcterms:W3CDTF">2026-09-08T15:55:15Z</dcterms:modified>
</cp:coreProperties>
</file>