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8" r:id="rId5"/>
    <p:sldId id="279" r:id="rId6"/>
    <p:sldId id="280" r:id="rId7"/>
    <p:sldId id="281" r:id="rId8"/>
    <p:sldId id="282" r:id="rId9"/>
    <p:sldId id="283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84" r:id="rId20"/>
    <p:sldId id="285" r:id="rId21"/>
    <p:sldId id="286" r:id="rId22"/>
    <p:sldId id="28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88" r:id="rId31"/>
    <p:sldId id="289" r:id="rId32"/>
    <p:sldId id="27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964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CE1CD-AE81-41F7-988B-727423BB1DFE}" type="doc">
      <dgm:prSet loTypeId="urn:microsoft.com/office/officeart/2005/8/layout/default" loCatId="list" qsTypeId="urn:microsoft.com/office/officeart/2005/8/quickstyle/simple1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FEF76A17-94EA-4996-8E04-AFAF6320A854}">
      <dgm:prSet/>
      <dgm:spPr/>
      <dgm:t>
        <a:bodyPr/>
        <a:lstStyle/>
        <a:p>
          <a:r>
            <a:rPr lang="en-GB" b="0" i="0" baseline="0"/>
            <a:t>Personalized learning </a:t>
          </a:r>
          <a:endParaRPr lang="en-US"/>
        </a:p>
      </dgm:t>
    </dgm:pt>
    <dgm:pt modelId="{C1537893-F0BF-4087-8625-37F7589B2B77}" type="parTrans" cxnId="{7C8AFEF8-F3E0-4B9E-B573-27FCD36AF7AC}">
      <dgm:prSet/>
      <dgm:spPr/>
      <dgm:t>
        <a:bodyPr/>
        <a:lstStyle/>
        <a:p>
          <a:endParaRPr lang="en-US"/>
        </a:p>
      </dgm:t>
    </dgm:pt>
    <dgm:pt modelId="{AE826197-B67C-4F90-B976-CA454D7B06C3}" type="sibTrans" cxnId="{7C8AFEF8-F3E0-4B9E-B573-27FCD36AF7AC}">
      <dgm:prSet/>
      <dgm:spPr/>
      <dgm:t>
        <a:bodyPr/>
        <a:lstStyle/>
        <a:p>
          <a:endParaRPr lang="en-US"/>
        </a:p>
      </dgm:t>
    </dgm:pt>
    <dgm:pt modelId="{DD7309A8-4AEC-4D5D-8364-AC377ABFD0B6}">
      <dgm:prSet/>
      <dgm:spPr/>
      <dgm:t>
        <a:bodyPr/>
        <a:lstStyle/>
        <a:p>
          <a:r>
            <a:rPr lang="en-GB" b="0" i="0" baseline="0"/>
            <a:t>24/7 learning support </a:t>
          </a:r>
          <a:endParaRPr lang="en-US"/>
        </a:p>
      </dgm:t>
    </dgm:pt>
    <dgm:pt modelId="{B34B4FD7-2C79-4487-A402-086E11A886C6}" type="parTrans" cxnId="{BA59F613-F78B-41E5-9A76-FDF823C8481A}">
      <dgm:prSet/>
      <dgm:spPr/>
      <dgm:t>
        <a:bodyPr/>
        <a:lstStyle/>
        <a:p>
          <a:endParaRPr lang="en-US"/>
        </a:p>
      </dgm:t>
    </dgm:pt>
    <dgm:pt modelId="{EAB3DACE-CCB3-4525-AD91-81614F29F0ED}" type="sibTrans" cxnId="{BA59F613-F78B-41E5-9A76-FDF823C8481A}">
      <dgm:prSet/>
      <dgm:spPr/>
      <dgm:t>
        <a:bodyPr/>
        <a:lstStyle/>
        <a:p>
          <a:endParaRPr lang="en-US"/>
        </a:p>
      </dgm:t>
    </dgm:pt>
    <dgm:pt modelId="{C01FEB19-0F80-4079-AF45-C3194906C8CD}">
      <dgm:prSet/>
      <dgm:spPr/>
      <dgm:t>
        <a:bodyPr/>
        <a:lstStyle/>
        <a:p>
          <a:r>
            <a:rPr lang="en-GB" b="0" i="0" baseline="0"/>
            <a:t>Faster assessments </a:t>
          </a:r>
          <a:endParaRPr lang="en-US"/>
        </a:p>
      </dgm:t>
    </dgm:pt>
    <dgm:pt modelId="{6D51869F-9718-41B1-9D35-AD1E02FF5F40}" type="parTrans" cxnId="{F2C23651-63AE-486D-A755-4E6B13B1160B}">
      <dgm:prSet/>
      <dgm:spPr/>
      <dgm:t>
        <a:bodyPr/>
        <a:lstStyle/>
        <a:p>
          <a:endParaRPr lang="en-US"/>
        </a:p>
      </dgm:t>
    </dgm:pt>
    <dgm:pt modelId="{AD6E1A33-D380-4A0B-80C4-E898BC7FF791}" type="sibTrans" cxnId="{F2C23651-63AE-486D-A755-4E6B13B1160B}">
      <dgm:prSet/>
      <dgm:spPr/>
      <dgm:t>
        <a:bodyPr/>
        <a:lstStyle/>
        <a:p>
          <a:endParaRPr lang="en-US"/>
        </a:p>
      </dgm:t>
    </dgm:pt>
    <dgm:pt modelId="{A5686E5B-5936-4E7B-955B-BE0A07D1F04B}">
      <dgm:prSet/>
      <dgm:spPr/>
      <dgm:t>
        <a:bodyPr/>
        <a:lstStyle/>
        <a:p>
          <a:r>
            <a:rPr lang="en-GB" b="0" i="0" baseline="0"/>
            <a:t>Better student engagement </a:t>
          </a:r>
          <a:endParaRPr lang="en-US"/>
        </a:p>
      </dgm:t>
    </dgm:pt>
    <dgm:pt modelId="{EC7CF5CA-A337-4C0D-88E0-A63F3DD9BE42}" type="parTrans" cxnId="{0D8A2BA7-EE0F-422D-BEA4-7DD6DC561B2E}">
      <dgm:prSet/>
      <dgm:spPr/>
      <dgm:t>
        <a:bodyPr/>
        <a:lstStyle/>
        <a:p>
          <a:endParaRPr lang="en-US"/>
        </a:p>
      </dgm:t>
    </dgm:pt>
    <dgm:pt modelId="{04F974BF-1A12-4618-AAB5-D2B72D9B3E27}" type="sibTrans" cxnId="{0D8A2BA7-EE0F-422D-BEA4-7DD6DC561B2E}">
      <dgm:prSet/>
      <dgm:spPr/>
      <dgm:t>
        <a:bodyPr/>
        <a:lstStyle/>
        <a:p>
          <a:endParaRPr lang="en-US"/>
        </a:p>
      </dgm:t>
    </dgm:pt>
    <dgm:pt modelId="{EB7A5574-BE80-46AD-9D0E-01679F8B12EA}">
      <dgm:prSet/>
      <dgm:spPr/>
      <dgm:t>
        <a:bodyPr/>
        <a:lstStyle/>
        <a:p>
          <a:r>
            <a:rPr lang="en-GB" b="0" i="0" baseline="0"/>
            <a:t>Improved accessibility </a:t>
          </a:r>
          <a:endParaRPr lang="en-US"/>
        </a:p>
      </dgm:t>
    </dgm:pt>
    <dgm:pt modelId="{41A7852C-CFCB-4375-BDB9-3F59B8EE9AFD}" type="parTrans" cxnId="{29539131-356E-4DF3-8706-926BFCB81AAD}">
      <dgm:prSet/>
      <dgm:spPr/>
      <dgm:t>
        <a:bodyPr/>
        <a:lstStyle/>
        <a:p>
          <a:endParaRPr lang="en-US"/>
        </a:p>
      </dgm:t>
    </dgm:pt>
    <dgm:pt modelId="{F5DEEC81-CED4-4ACB-A835-4653E67072EB}" type="sibTrans" cxnId="{29539131-356E-4DF3-8706-926BFCB81AAD}">
      <dgm:prSet/>
      <dgm:spPr/>
      <dgm:t>
        <a:bodyPr/>
        <a:lstStyle/>
        <a:p>
          <a:endParaRPr lang="en-US"/>
        </a:p>
      </dgm:t>
    </dgm:pt>
    <dgm:pt modelId="{11C136A7-195C-4F0B-9D2A-B9906370F856}">
      <dgm:prSet/>
      <dgm:spPr/>
      <dgm:t>
        <a:bodyPr/>
        <a:lstStyle/>
        <a:p>
          <a:r>
            <a:rPr lang="en-GB" b="0" i="0" baseline="0"/>
            <a:t>Reduced teacher workload </a:t>
          </a:r>
          <a:endParaRPr lang="en-US"/>
        </a:p>
      </dgm:t>
    </dgm:pt>
    <dgm:pt modelId="{981ECF78-73BD-4F76-99A9-9F99EC12F69A}" type="parTrans" cxnId="{5C6D38C3-62C5-4BA1-8379-8D16E8092450}">
      <dgm:prSet/>
      <dgm:spPr/>
      <dgm:t>
        <a:bodyPr/>
        <a:lstStyle/>
        <a:p>
          <a:endParaRPr lang="en-US"/>
        </a:p>
      </dgm:t>
    </dgm:pt>
    <dgm:pt modelId="{EDA0DA3E-9494-42F5-8C81-652FABDC227B}" type="sibTrans" cxnId="{5C6D38C3-62C5-4BA1-8379-8D16E8092450}">
      <dgm:prSet/>
      <dgm:spPr/>
      <dgm:t>
        <a:bodyPr/>
        <a:lstStyle/>
        <a:p>
          <a:endParaRPr lang="en-US"/>
        </a:p>
      </dgm:t>
    </dgm:pt>
    <dgm:pt modelId="{19A025FD-FEBE-4D54-9927-6C1574341B6E}">
      <dgm:prSet/>
      <dgm:spPr/>
      <dgm:t>
        <a:bodyPr/>
        <a:lstStyle/>
        <a:p>
          <a:r>
            <a:rPr lang="en-GB" b="0" i="0" baseline="0"/>
            <a:t>Enhanced learning analytics</a:t>
          </a:r>
          <a:endParaRPr lang="en-US"/>
        </a:p>
      </dgm:t>
    </dgm:pt>
    <dgm:pt modelId="{BC486EEF-6868-43A9-B934-263F8562E971}" type="parTrans" cxnId="{881D61A7-EA9E-4748-A128-1A4512C1CAB9}">
      <dgm:prSet/>
      <dgm:spPr/>
      <dgm:t>
        <a:bodyPr/>
        <a:lstStyle/>
        <a:p>
          <a:endParaRPr lang="en-US"/>
        </a:p>
      </dgm:t>
    </dgm:pt>
    <dgm:pt modelId="{B2ECDC6B-4459-4DE1-8A26-502DD3101A5A}" type="sibTrans" cxnId="{881D61A7-EA9E-4748-A128-1A4512C1CAB9}">
      <dgm:prSet/>
      <dgm:spPr/>
      <dgm:t>
        <a:bodyPr/>
        <a:lstStyle/>
        <a:p>
          <a:endParaRPr lang="en-US"/>
        </a:p>
      </dgm:t>
    </dgm:pt>
    <dgm:pt modelId="{0ADE4B61-FF48-47B0-9014-CB7963A59C88}" type="pres">
      <dgm:prSet presAssocID="{E1ACE1CD-AE81-41F7-988B-727423BB1DFE}" presName="diagram" presStyleCnt="0">
        <dgm:presLayoutVars>
          <dgm:dir/>
          <dgm:resizeHandles val="exact"/>
        </dgm:presLayoutVars>
      </dgm:prSet>
      <dgm:spPr/>
    </dgm:pt>
    <dgm:pt modelId="{5AD7B5D9-15BA-41F6-9999-F260A2FA1B18}" type="pres">
      <dgm:prSet presAssocID="{FEF76A17-94EA-4996-8E04-AFAF6320A854}" presName="node" presStyleLbl="node1" presStyleIdx="0" presStyleCnt="7">
        <dgm:presLayoutVars>
          <dgm:bulletEnabled val="1"/>
        </dgm:presLayoutVars>
      </dgm:prSet>
      <dgm:spPr/>
    </dgm:pt>
    <dgm:pt modelId="{01722D25-DB8E-4A82-9A9F-9BD9A7F3DB96}" type="pres">
      <dgm:prSet presAssocID="{AE826197-B67C-4F90-B976-CA454D7B06C3}" presName="sibTrans" presStyleCnt="0"/>
      <dgm:spPr/>
    </dgm:pt>
    <dgm:pt modelId="{82DEEFF9-3E18-439F-BDF3-3BF4D42A77DC}" type="pres">
      <dgm:prSet presAssocID="{DD7309A8-4AEC-4D5D-8364-AC377ABFD0B6}" presName="node" presStyleLbl="node1" presStyleIdx="1" presStyleCnt="7">
        <dgm:presLayoutVars>
          <dgm:bulletEnabled val="1"/>
        </dgm:presLayoutVars>
      </dgm:prSet>
      <dgm:spPr/>
    </dgm:pt>
    <dgm:pt modelId="{F6970885-02D7-48BE-961F-6F45F7B8DAE1}" type="pres">
      <dgm:prSet presAssocID="{EAB3DACE-CCB3-4525-AD91-81614F29F0ED}" presName="sibTrans" presStyleCnt="0"/>
      <dgm:spPr/>
    </dgm:pt>
    <dgm:pt modelId="{8902873E-E28E-4B3D-BE65-45F088D7C4AA}" type="pres">
      <dgm:prSet presAssocID="{C01FEB19-0F80-4079-AF45-C3194906C8CD}" presName="node" presStyleLbl="node1" presStyleIdx="2" presStyleCnt="7">
        <dgm:presLayoutVars>
          <dgm:bulletEnabled val="1"/>
        </dgm:presLayoutVars>
      </dgm:prSet>
      <dgm:spPr/>
    </dgm:pt>
    <dgm:pt modelId="{2CBA4969-ACF1-4E87-9227-8FD19EA7C979}" type="pres">
      <dgm:prSet presAssocID="{AD6E1A33-D380-4A0B-80C4-E898BC7FF791}" presName="sibTrans" presStyleCnt="0"/>
      <dgm:spPr/>
    </dgm:pt>
    <dgm:pt modelId="{9A5CBC91-BBE5-4220-A2CC-14C122EB5737}" type="pres">
      <dgm:prSet presAssocID="{A5686E5B-5936-4E7B-955B-BE0A07D1F04B}" presName="node" presStyleLbl="node1" presStyleIdx="3" presStyleCnt="7">
        <dgm:presLayoutVars>
          <dgm:bulletEnabled val="1"/>
        </dgm:presLayoutVars>
      </dgm:prSet>
      <dgm:spPr/>
    </dgm:pt>
    <dgm:pt modelId="{843DB997-2DF5-4498-9517-E6ADD3C561C5}" type="pres">
      <dgm:prSet presAssocID="{04F974BF-1A12-4618-AAB5-D2B72D9B3E27}" presName="sibTrans" presStyleCnt="0"/>
      <dgm:spPr/>
    </dgm:pt>
    <dgm:pt modelId="{991B8C84-6049-454A-A013-2E57AE3BFDE0}" type="pres">
      <dgm:prSet presAssocID="{EB7A5574-BE80-46AD-9D0E-01679F8B12EA}" presName="node" presStyleLbl="node1" presStyleIdx="4" presStyleCnt="7" custLinFactNeighborX="-4563" custLinFactNeighborY="-4443">
        <dgm:presLayoutVars>
          <dgm:bulletEnabled val="1"/>
        </dgm:presLayoutVars>
      </dgm:prSet>
      <dgm:spPr/>
    </dgm:pt>
    <dgm:pt modelId="{F54FBB76-DD10-44EB-81B7-D1F667A08EF4}" type="pres">
      <dgm:prSet presAssocID="{F5DEEC81-CED4-4ACB-A835-4653E67072EB}" presName="sibTrans" presStyleCnt="0"/>
      <dgm:spPr/>
    </dgm:pt>
    <dgm:pt modelId="{BDC326B8-92C6-4D0D-AA69-0200825CB259}" type="pres">
      <dgm:prSet presAssocID="{11C136A7-195C-4F0B-9D2A-B9906370F856}" presName="node" presStyleLbl="node1" presStyleIdx="5" presStyleCnt="7">
        <dgm:presLayoutVars>
          <dgm:bulletEnabled val="1"/>
        </dgm:presLayoutVars>
      </dgm:prSet>
      <dgm:spPr/>
    </dgm:pt>
    <dgm:pt modelId="{9496AE62-855B-4771-A087-6669CF6F4612}" type="pres">
      <dgm:prSet presAssocID="{EDA0DA3E-9494-42F5-8C81-652FABDC227B}" presName="sibTrans" presStyleCnt="0"/>
      <dgm:spPr/>
    </dgm:pt>
    <dgm:pt modelId="{24ECB6B5-5E49-4150-B142-D37F4986D6CC}" type="pres">
      <dgm:prSet presAssocID="{19A025FD-FEBE-4D54-9927-6C1574341B6E}" presName="node" presStyleLbl="node1" presStyleIdx="6" presStyleCnt="7">
        <dgm:presLayoutVars>
          <dgm:bulletEnabled val="1"/>
        </dgm:presLayoutVars>
      </dgm:prSet>
      <dgm:spPr/>
    </dgm:pt>
  </dgm:ptLst>
  <dgm:cxnLst>
    <dgm:cxn modelId="{A46AA80B-7118-42E7-8B73-8A33F719D69A}" type="presOf" srcId="{C01FEB19-0F80-4079-AF45-C3194906C8CD}" destId="{8902873E-E28E-4B3D-BE65-45F088D7C4AA}" srcOrd="0" destOrd="0" presId="urn:microsoft.com/office/officeart/2005/8/layout/default"/>
    <dgm:cxn modelId="{BA59F613-F78B-41E5-9A76-FDF823C8481A}" srcId="{E1ACE1CD-AE81-41F7-988B-727423BB1DFE}" destId="{DD7309A8-4AEC-4D5D-8364-AC377ABFD0B6}" srcOrd="1" destOrd="0" parTransId="{B34B4FD7-2C79-4487-A402-086E11A886C6}" sibTransId="{EAB3DACE-CCB3-4525-AD91-81614F29F0ED}"/>
    <dgm:cxn modelId="{33363714-BA7C-4FA7-A6F6-87971328BC22}" type="presOf" srcId="{EB7A5574-BE80-46AD-9D0E-01679F8B12EA}" destId="{991B8C84-6049-454A-A013-2E57AE3BFDE0}" srcOrd="0" destOrd="0" presId="urn:microsoft.com/office/officeart/2005/8/layout/default"/>
    <dgm:cxn modelId="{F27A9F2C-25B3-4867-895B-C15D988EE986}" type="presOf" srcId="{DD7309A8-4AEC-4D5D-8364-AC377ABFD0B6}" destId="{82DEEFF9-3E18-439F-BDF3-3BF4D42A77DC}" srcOrd="0" destOrd="0" presId="urn:microsoft.com/office/officeart/2005/8/layout/default"/>
    <dgm:cxn modelId="{29539131-356E-4DF3-8706-926BFCB81AAD}" srcId="{E1ACE1CD-AE81-41F7-988B-727423BB1DFE}" destId="{EB7A5574-BE80-46AD-9D0E-01679F8B12EA}" srcOrd="4" destOrd="0" parTransId="{41A7852C-CFCB-4375-BDB9-3F59B8EE9AFD}" sibTransId="{F5DEEC81-CED4-4ACB-A835-4653E67072EB}"/>
    <dgm:cxn modelId="{C6BA2C37-8E3E-4A54-BF6E-0E2BA1C2FC6F}" type="presOf" srcId="{A5686E5B-5936-4E7B-955B-BE0A07D1F04B}" destId="{9A5CBC91-BBE5-4220-A2CC-14C122EB5737}" srcOrd="0" destOrd="0" presId="urn:microsoft.com/office/officeart/2005/8/layout/default"/>
    <dgm:cxn modelId="{EC34C944-BC37-4FD5-8328-4B95AE86A3C9}" type="presOf" srcId="{E1ACE1CD-AE81-41F7-988B-727423BB1DFE}" destId="{0ADE4B61-FF48-47B0-9014-CB7963A59C88}" srcOrd="0" destOrd="0" presId="urn:microsoft.com/office/officeart/2005/8/layout/default"/>
    <dgm:cxn modelId="{F2C23651-63AE-486D-A755-4E6B13B1160B}" srcId="{E1ACE1CD-AE81-41F7-988B-727423BB1DFE}" destId="{C01FEB19-0F80-4079-AF45-C3194906C8CD}" srcOrd="2" destOrd="0" parTransId="{6D51869F-9718-41B1-9D35-AD1E02FF5F40}" sibTransId="{AD6E1A33-D380-4A0B-80C4-E898BC7FF791}"/>
    <dgm:cxn modelId="{BB1C9A57-BC64-48E6-83F1-E17D053C8782}" type="presOf" srcId="{11C136A7-195C-4F0B-9D2A-B9906370F856}" destId="{BDC326B8-92C6-4D0D-AA69-0200825CB259}" srcOrd="0" destOrd="0" presId="urn:microsoft.com/office/officeart/2005/8/layout/default"/>
    <dgm:cxn modelId="{17C9939C-304B-473D-83AA-762B10E187F5}" type="presOf" srcId="{FEF76A17-94EA-4996-8E04-AFAF6320A854}" destId="{5AD7B5D9-15BA-41F6-9999-F260A2FA1B18}" srcOrd="0" destOrd="0" presId="urn:microsoft.com/office/officeart/2005/8/layout/default"/>
    <dgm:cxn modelId="{0D8A2BA7-EE0F-422D-BEA4-7DD6DC561B2E}" srcId="{E1ACE1CD-AE81-41F7-988B-727423BB1DFE}" destId="{A5686E5B-5936-4E7B-955B-BE0A07D1F04B}" srcOrd="3" destOrd="0" parTransId="{EC7CF5CA-A337-4C0D-88E0-A63F3DD9BE42}" sibTransId="{04F974BF-1A12-4618-AAB5-D2B72D9B3E27}"/>
    <dgm:cxn modelId="{881D61A7-EA9E-4748-A128-1A4512C1CAB9}" srcId="{E1ACE1CD-AE81-41F7-988B-727423BB1DFE}" destId="{19A025FD-FEBE-4D54-9927-6C1574341B6E}" srcOrd="6" destOrd="0" parTransId="{BC486EEF-6868-43A9-B934-263F8562E971}" sibTransId="{B2ECDC6B-4459-4DE1-8A26-502DD3101A5A}"/>
    <dgm:cxn modelId="{5C6D38C3-62C5-4BA1-8379-8D16E8092450}" srcId="{E1ACE1CD-AE81-41F7-988B-727423BB1DFE}" destId="{11C136A7-195C-4F0B-9D2A-B9906370F856}" srcOrd="5" destOrd="0" parTransId="{981ECF78-73BD-4F76-99A9-9F99EC12F69A}" sibTransId="{EDA0DA3E-9494-42F5-8C81-652FABDC227B}"/>
    <dgm:cxn modelId="{1F93F4E0-DBC2-4AE4-9C6C-BAC8F8D13F9B}" type="presOf" srcId="{19A025FD-FEBE-4D54-9927-6C1574341B6E}" destId="{24ECB6B5-5E49-4150-B142-D37F4986D6CC}" srcOrd="0" destOrd="0" presId="urn:microsoft.com/office/officeart/2005/8/layout/default"/>
    <dgm:cxn modelId="{7C8AFEF8-F3E0-4B9E-B573-27FCD36AF7AC}" srcId="{E1ACE1CD-AE81-41F7-988B-727423BB1DFE}" destId="{FEF76A17-94EA-4996-8E04-AFAF6320A854}" srcOrd="0" destOrd="0" parTransId="{C1537893-F0BF-4087-8625-37F7589B2B77}" sibTransId="{AE826197-B67C-4F90-B976-CA454D7B06C3}"/>
    <dgm:cxn modelId="{6162A45D-89DE-4532-ABA7-95C115CC6D33}" type="presParOf" srcId="{0ADE4B61-FF48-47B0-9014-CB7963A59C88}" destId="{5AD7B5D9-15BA-41F6-9999-F260A2FA1B18}" srcOrd="0" destOrd="0" presId="urn:microsoft.com/office/officeart/2005/8/layout/default"/>
    <dgm:cxn modelId="{C866ED4E-DB83-4E80-9264-7612BB1305F5}" type="presParOf" srcId="{0ADE4B61-FF48-47B0-9014-CB7963A59C88}" destId="{01722D25-DB8E-4A82-9A9F-9BD9A7F3DB96}" srcOrd="1" destOrd="0" presId="urn:microsoft.com/office/officeart/2005/8/layout/default"/>
    <dgm:cxn modelId="{9285D95B-95DC-4221-B931-93FCF38AC2B4}" type="presParOf" srcId="{0ADE4B61-FF48-47B0-9014-CB7963A59C88}" destId="{82DEEFF9-3E18-439F-BDF3-3BF4D42A77DC}" srcOrd="2" destOrd="0" presId="urn:microsoft.com/office/officeart/2005/8/layout/default"/>
    <dgm:cxn modelId="{C8D6826B-C624-4836-9321-338A8171F97C}" type="presParOf" srcId="{0ADE4B61-FF48-47B0-9014-CB7963A59C88}" destId="{F6970885-02D7-48BE-961F-6F45F7B8DAE1}" srcOrd="3" destOrd="0" presId="urn:microsoft.com/office/officeart/2005/8/layout/default"/>
    <dgm:cxn modelId="{3915F126-424F-410B-BC38-C6ABDEB926EC}" type="presParOf" srcId="{0ADE4B61-FF48-47B0-9014-CB7963A59C88}" destId="{8902873E-E28E-4B3D-BE65-45F088D7C4AA}" srcOrd="4" destOrd="0" presId="urn:microsoft.com/office/officeart/2005/8/layout/default"/>
    <dgm:cxn modelId="{B981B97B-CA81-46B6-BB0F-9F7CC3AB5585}" type="presParOf" srcId="{0ADE4B61-FF48-47B0-9014-CB7963A59C88}" destId="{2CBA4969-ACF1-4E87-9227-8FD19EA7C979}" srcOrd="5" destOrd="0" presId="urn:microsoft.com/office/officeart/2005/8/layout/default"/>
    <dgm:cxn modelId="{55F6D731-D614-4F10-ACAA-098D69060B36}" type="presParOf" srcId="{0ADE4B61-FF48-47B0-9014-CB7963A59C88}" destId="{9A5CBC91-BBE5-4220-A2CC-14C122EB5737}" srcOrd="6" destOrd="0" presId="urn:microsoft.com/office/officeart/2005/8/layout/default"/>
    <dgm:cxn modelId="{242F3289-AD26-4E84-AE41-9BA555A8FE88}" type="presParOf" srcId="{0ADE4B61-FF48-47B0-9014-CB7963A59C88}" destId="{843DB997-2DF5-4498-9517-E6ADD3C561C5}" srcOrd="7" destOrd="0" presId="urn:microsoft.com/office/officeart/2005/8/layout/default"/>
    <dgm:cxn modelId="{4A5A5A88-183E-4DB6-84C5-243EDB627C26}" type="presParOf" srcId="{0ADE4B61-FF48-47B0-9014-CB7963A59C88}" destId="{991B8C84-6049-454A-A013-2E57AE3BFDE0}" srcOrd="8" destOrd="0" presId="urn:microsoft.com/office/officeart/2005/8/layout/default"/>
    <dgm:cxn modelId="{2662A095-EEFC-47E0-8BF6-480372D7BC48}" type="presParOf" srcId="{0ADE4B61-FF48-47B0-9014-CB7963A59C88}" destId="{F54FBB76-DD10-44EB-81B7-D1F667A08EF4}" srcOrd="9" destOrd="0" presId="urn:microsoft.com/office/officeart/2005/8/layout/default"/>
    <dgm:cxn modelId="{C2E31E0C-5CE4-43E4-8289-492D35D4F290}" type="presParOf" srcId="{0ADE4B61-FF48-47B0-9014-CB7963A59C88}" destId="{BDC326B8-92C6-4D0D-AA69-0200825CB259}" srcOrd="10" destOrd="0" presId="urn:microsoft.com/office/officeart/2005/8/layout/default"/>
    <dgm:cxn modelId="{110AEB9A-F184-4868-AF12-F4656E9823A7}" type="presParOf" srcId="{0ADE4B61-FF48-47B0-9014-CB7963A59C88}" destId="{9496AE62-855B-4771-A087-6669CF6F4612}" srcOrd="11" destOrd="0" presId="urn:microsoft.com/office/officeart/2005/8/layout/default"/>
    <dgm:cxn modelId="{68D95C07-9435-4E75-AA3A-FD3B6A75AAF6}" type="presParOf" srcId="{0ADE4B61-FF48-47B0-9014-CB7963A59C88}" destId="{24ECB6B5-5E49-4150-B142-D37F4986D6CC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D7B5D9-15BA-41F6-9999-F260A2FA1B18}">
      <dsp:nvSpPr>
        <dsp:cNvPr id="0" name=""/>
        <dsp:cNvSpPr/>
      </dsp:nvSpPr>
      <dsp:spPr>
        <a:xfrm>
          <a:off x="0" y="77333"/>
          <a:ext cx="1373187" cy="8239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kern="1200" baseline="0"/>
            <a:t>Personalized learning </a:t>
          </a:r>
          <a:endParaRPr lang="en-US" sz="1600" kern="1200"/>
        </a:p>
      </dsp:txBody>
      <dsp:txXfrm>
        <a:off x="0" y="77333"/>
        <a:ext cx="1373187" cy="823912"/>
      </dsp:txXfrm>
    </dsp:sp>
    <dsp:sp modelId="{82DEEFF9-3E18-439F-BDF3-3BF4D42A77DC}">
      <dsp:nvSpPr>
        <dsp:cNvPr id="0" name=""/>
        <dsp:cNvSpPr/>
      </dsp:nvSpPr>
      <dsp:spPr>
        <a:xfrm>
          <a:off x="1510506" y="77333"/>
          <a:ext cx="1373187" cy="8239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kern="1200" baseline="0"/>
            <a:t>24/7 learning support </a:t>
          </a:r>
          <a:endParaRPr lang="en-US" sz="1600" kern="1200"/>
        </a:p>
      </dsp:txBody>
      <dsp:txXfrm>
        <a:off x="1510506" y="77333"/>
        <a:ext cx="1373187" cy="823912"/>
      </dsp:txXfrm>
    </dsp:sp>
    <dsp:sp modelId="{8902873E-E28E-4B3D-BE65-45F088D7C4AA}">
      <dsp:nvSpPr>
        <dsp:cNvPr id="0" name=""/>
        <dsp:cNvSpPr/>
      </dsp:nvSpPr>
      <dsp:spPr>
        <a:xfrm>
          <a:off x="3021012" y="77333"/>
          <a:ext cx="1373187" cy="8239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kern="1200" baseline="0"/>
            <a:t>Faster assessments </a:t>
          </a:r>
          <a:endParaRPr lang="en-US" sz="1600" kern="1200"/>
        </a:p>
      </dsp:txBody>
      <dsp:txXfrm>
        <a:off x="3021012" y="77333"/>
        <a:ext cx="1373187" cy="823912"/>
      </dsp:txXfrm>
    </dsp:sp>
    <dsp:sp modelId="{9A5CBC91-BBE5-4220-A2CC-14C122EB5737}">
      <dsp:nvSpPr>
        <dsp:cNvPr id="0" name=""/>
        <dsp:cNvSpPr/>
      </dsp:nvSpPr>
      <dsp:spPr>
        <a:xfrm>
          <a:off x="0" y="1038565"/>
          <a:ext cx="1373187" cy="8239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kern="1200" baseline="0"/>
            <a:t>Better student engagement </a:t>
          </a:r>
          <a:endParaRPr lang="en-US" sz="1600" kern="1200"/>
        </a:p>
      </dsp:txBody>
      <dsp:txXfrm>
        <a:off x="0" y="1038565"/>
        <a:ext cx="1373187" cy="823912"/>
      </dsp:txXfrm>
    </dsp:sp>
    <dsp:sp modelId="{991B8C84-6049-454A-A013-2E57AE3BFDE0}">
      <dsp:nvSpPr>
        <dsp:cNvPr id="0" name=""/>
        <dsp:cNvSpPr/>
      </dsp:nvSpPr>
      <dsp:spPr>
        <a:xfrm>
          <a:off x="1447847" y="1001958"/>
          <a:ext cx="1373187" cy="8239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kern="1200" baseline="0"/>
            <a:t>Improved accessibility </a:t>
          </a:r>
          <a:endParaRPr lang="en-US" sz="1600" kern="1200"/>
        </a:p>
      </dsp:txBody>
      <dsp:txXfrm>
        <a:off x="1447847" y="1001958"/>
        <a:ext cx="1373187" cy="823912"/>
      </dsp:txXfrm>
    </dsp:sp>
    <dsp:sp modelId="{BDC326B8-92C6-4D0D-AA69-0200825CB259}">
      <dsp:nvSpPr>
        <dsp:cNvPr id="0" name=""/>
        <dsp:cNvSpPr/>
      </dsp:nvSpPr>
      <dsp:spPr>
        <a:xfrm>
          <a:off x="3021012" y="1038565"/>
          <a:ext cx="1373187" cy="8239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kern="1200" baseline="0"/>
            <a:t>Reduced teacher workload </a:t>
          </a:r>
          <a:endParaRPr lang="en-US" sz="1600" kern="1200"/>
        </a:p>
      </dsp:txBody>
      <dsp:txXfrm>
        <a:off x="3021012" y="1038565"/>
        <a:ext cx="1373187" cy="823912"/>
      </dsp:txXfrm>
    </dsp:sp>
    <dsp:sp modelId="{24ECB6B5-5E49-4150-B142-D37F4986D6CC}">
      <dsp:nvSpPr>
        <dsp:cNvPr id="0" name=""/>
        <dsp:cNvSpPr/>
      </dsp:nvSpPr>
      <dsp:spPr>
        <a:xfrm>
          <a:off x="1510506" y="1999796"/>
          <a:ext cx="1373187" cy="8239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kern="1200" baseline="0"/>
            <a:t>Enhanced learning analytics</a:t>
          </a:r>
          <a:endParaRPr lang="en-US" sz="1600" kern="1200"/>
        </a:p>
      </dsp:txBody>
      <dsp:txXfrm>
        <a:off x="1510506" y="1999796"/>
        <a:ext cx="1373187" cy="8239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FECC63-C811-2A6B-3549-63770926C23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313363" y="63500"/>
            <a:ext cx="1597025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Classification: Personal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jpe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799332"/>
            <a:ext cx="106680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IN" sz="2100" b="0" i="0" u="none" dirty="0">
                <a:solidFill>
                  <a:srgbClr val="7B61FF"/>
                </a:solidFill>
                <a:latin typeface="Lato"/>
              </a:rPr>
              <a:t>Media Design and Publication Program: Workshop </a:t>
            </a:r>
            <a:endParaRPr sz="2100" b="0" i="0" u="none" dirty="0">
              <a:solidFill>
                <a:srgbClr val="7B61FF"/>
              </a:solidFill>
              <a:latin typeface="Lat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5300" y="2504182"/>
            <a:ext cx="11201400" cy="821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sz="4400" b="1" i="0" u="none" dirty="0">
                <a:solidFill>
                  <a:srgbClr val="FFFFFF"/>
                </a:solidFill>
                <a:latin typeface="Poppins"/>
              </a:rPr>
              <a:t>AI in Education &amp; Scientific Research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3865" y="4851888"/>
            <a:ext cx="10668000" cy="830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en-IN" b="1" i="1" dirty="0">
                <a:solidFill>
                  <a:schemeClr val="bg1"/>
                </a:solidFill>
              </a:rPr>
              <a:t>16 AUGUST 2026, Time 7:00 PM</a:t>
            </a:r>
          </a:p>
          <a:p>
            <a:endParaRPr lang="en-IN" b="1" i="1" dirty="0">
              <a:solidFill>
                <a:schemeClr val="bg1"/>
              </a:solidFill>
            </a:endParaRPr>
          </a:p>
          <a:p>
            <a:pPr algn="r"/>
            <a:r>
              <a:rPr lang="en-IN" b="1" i="1" dirty="0">
                <a:solidFill>
                  <a:schemeClr val="bg1"/>
                </a:solidFill>
              </a:rPr>
              <a:t>Dr. Nirmla Sharma (CS </a:t>
            </a:r>
            <a:r>
              <a:rPr lang="en-IN" b="1" i="1" dirty="0" err="1">
                <a:solidFill>
                  <a:schemeClr val="bg1"/>
                </a:solidFill>
              </a:rPr>
              <a:t>Majardha</a:t>
            </a:r>
            <a:r>
              <a:rPr lang="en-IN" b="1" i="1" dirty="0">
                <a:solidFill>
                  <a:schemeClr val="bg1"/>
                </a:solidFill>
              </a:rPr>
              <a:t> College)</a:t>
            </a:r>
            <a:r>
              <a:rPr lang="en-IN" b="1" i="1" dirty="0"/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58FF8-4178-10F1-526B-FA766D3BD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14" y="95190"/>
            <a:ext cx="1828800" cy="1405828"/>
          </a:xfrm>
          <a:prstGeom prst="rect">
            <a:avLst/>
          </a:prstGeom>
        </p:spPr>
      </p:pic>
      <p:pic>
        <p:nvPicPr>
          <p:cNvPr id="6" name="Picture 5" descr="Revolutionizing Learning: How AI is Uplifting Higher Education! - Swiss School of Business Research">
            <a:extLst>
              <a:ext uri="{FF2B5EF4-FFF2-40B4-BE49-F238E27FC236}">
                <a16:creationId xmlns:a16="http://schemas.microsoft.com/office/drawing/2014/main" id="{44487C14-4957-9D8E-4771-D4817D87A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14" y="3429000"/>
            <a:ext cx="5486400" cy="31432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8911" y="4808241"/>
            <a:ext cx="106680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Generative AI alone is projected to add $200B in value to the global education sector by 2030 through efficiency and outcome optimization.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2547937"/>
            <a:ext cx="5048250" cy="11678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sz="4400" b="1" i="0" u="none" dirty="0">
                <a:solidFill>
                  <a:srgbClr val="008080"/>
                </a:solidFill>
                <a:latin typeface="Poppins"/>
              </a:rPr>
              <a:t>$11.4B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3976687"/>
            <a:ext cx="504825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0" i="0" u="none">
                <a:solidFill>
                  <a:srgbClr val="7B61FF"/>
                </a:solidFill>
                <a:latin typeface="Lato"/>
              </a:rPr>
              <a:t>MARKET VALUE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1750" y="2547937"/>
            <a:ext cx="5048250" cy="1153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sz="4000" b="1" i="0" u="none" dirty="0">
                <a:solidFill>
                  <a:srgbClr val="008080"/>
                </a:solidFill>
                <a:latin typeface="Poppins"/>
              </a:rPr>
              <a:t>35%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1750" y="3976687"/>
            <a:ext cx="504825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0" i="0" u="none" dirty="0">
                <a:solidFill>
                  <a:srgbClr val="7B61FF"/>
                </a:solidFill>
                <a:latin typeface="Lato"/>
              </a:rPr>
              <a:t>ANNUAL CAGR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762000"/>
            <a:ext cx="10951368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 dirty="0">
                <a:solidFill>
                  <a:srgbClr val="FFFFFF"/>
                </a:solidFill>
                <a:latin typeface="Poppins"/>
              </a:rPr>
              <a:t>Exponential Market Growth</a:t>
            </a:r>
          </a:p>
        </p:txBody>
      </p:sp>
      <p:sp>
        <p:nvSpPr>
          <p:cNvPr id="9" name="Rectangle 8"/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EBE321-473E-FED2-5725-1AF6701DC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257" y="17167"/>
            <a:ext cx="4132490" cy="254793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86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0" y="1500187"/>
            <a:ext cx="5048250" cy="50768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500187"/>
            <a:ext cx="5300662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 dirty="0">
                <a:solidFill>
                  <a:srgbClr val="008080"/>
                </a:solidFill>
                <a:latin typeface="Poppins"/>
              </a:rPr>
              <a:t>Adaptive Ecosystems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100262"/>
            <a:ext cx="504825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i="0" u="none" dirty="0">
                <a:solidFill>
                  <a:srgbClr val="CCCCCC"/>
                </a:solidFill>
                <a:latin typeface="Lato"/>
              </a:rPr>
              <a:t>AI-driven platforms now adjust curriculum pace, difficulty, and medium in real-time based on cognitive load and retention patterns.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275" y="1509712"/>
            <a:ext cx="5029200" cy="50577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28700" y="3167062"/>
            <a:ext cx="1143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 i="0" u="none">
                <a:solidFill>
                  <a:srgbClr val="CCCCCC"/>
                </a:solidFill>
                <a:latin typeface="Lato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3167062"/>
            <a:ext cx="4667250" cy="280013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i="0" u="none" dirty="0">
                <a:solidFill>
                  <a:srgbClr val="CCCCCC"/>
                </a:solidFill>
                <a:latin typeface="Lato"/>
              </a:rPr>
              <a:t>Real-time skill gap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8700" y="3471862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CCCCCC"/>
                </a:solidFill>
                <a:latin typeface="Lato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43000" y="3471862"/>
            <a:ext cx="4667250" cy="280013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i="0" u="none" dirty="0">
                <a:solidFill>
                  <a:srgbClr val="CCCCCC"/>
                </a:solidFill>
                <a:latin typeface="Lato"/>
              </a:rPr>
              <a:t>Multilingual instantaneous support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8700" y="3776662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CCCCCC"/>
                </a:solidFill>
                <a:latin typeface="Lato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3776662"/>
            <a:ext cx="4667250" cy="280013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i="0" u="none" dirty="0">
                <a:solidFill>
                  <a:srgbClr val="CCCCCC"/>
                </a:solidFill>
                <a:latin typeface="Lato"/>
              </a:rPr>
              <a:t>Engagement-driven content delivery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0125" y="280987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>
                <a:solidFill>
                  <a:srgbClr val="FFFFFF"/>
                </a:solidFill>
                <a:latin typeface="Poppins"/>
              </a:rPr>
              <a:t>Hyper-Personalized Learning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2000" y="280987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033587"/>
            <a:ext cx="3301900" cy="40100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4900" y="2033587"/>
            <a:ext cx="3302049" cy="40100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950" y="2044473"/>
            <a:ext cx="3301900" cy="4010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52525" y="3233737"/>
            <a:ext cx="2646893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08080"/>
                </a:solidFill>
                <a:latin typeface="Poppins"/>
              </a:rPr>
              <a:t>Guided Learning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525" y="4291012"/>
            <a:ext cx="252085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Moving from "Answer Engines" to "Thinking Partners" that facilitate Socratic methods.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35425" y="3233737"/>
            <a:ext cx="264704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08080"/>
                </a:solidFill>
                <a:latin typeface="Poppins"/>
              </a:rPr>
              <a:t>24/7 Availability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35425" y="4291012"/>
            <a:ext cx="25209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Instant support across time zones, reducing student frustration and dropout rates.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18475" y="3233737"/>
            <a:ext cx="2646893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08080"/>
                </a:solidFill>
                <a:latin typeface="Poppins"/>
              </a:rPr>
              <a:t>Predictive Analytics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18475" y="4291012"/>
            <a:ext cx="252085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Early identification of at-risk students before academic performance declines.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525" y="2471737"/>
            <a:ext cx="476250" cy="4762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5425" y="2471737"/>
            <a:ext cx="476250" cy="4762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8475" y="2471737"/>
            <a:ext cx="476250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00125" y="762000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>
                <a:solidFill>
                  <a:srgbClr val="FFFFFF"/>
                </a:solidFill>
                <a:latin typeface="Poppins"/>
              </a:rPr>
              <a:t>The Rise of Digital Tutoring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The Rise Of AI Tutors">
            <a:extLst>
              <a:ext uri="{FF2B5EF4-FFF2-40B4-BE49-F238E27FC236}">
                <a16:creationId xmlns:a16="http://schemas.microsoft.com/office/drawing/2014/main" id="{FCE7F31A-684A-0982-1563-8854BF47D2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9600" y="230640"/>
            <a:ext cx="3200250" cy="16464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981200"/>
            <a:ext cx="10668000" cy="411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4886325"/>
            <a:ext cx="106680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1" u="none" dirty="0">
                <a:solidFill>
                  <a:srgbClr val="CCCCCC"/>
                </a:solidFill>
                <a:latin typeface="Lato"/>
              </a:rPr>
              <a:t>Teachers using AI at least weekly save an average of 5.9 hours per week—equivalent to six full weeks per school year.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5" y="762000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>
                <a:solidFill>
                  <a:srgbClr val="FFFFFF"/>
                </a:solidFill>
                <a:latin typeface="Poppins"/>
              </a:rPr>
              <a:t>Empowering Educators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A90058-97D9-1241-74EB-CE9CEBE7C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478290"/>
            <a:ext cx="3744005" cy="19703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086" y="0"/>
            <a:ext cx="12279086" cy="6900182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853" y="2371725"/>
            <a:ext cx="3729975" cy="36263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38937" y="3071812"/>
            <a:ext cx="3810000" cy="27146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CCCCC"/>
                </a:solidFill>
                <a:latin typeface="Lato"/>
              </a:rPr>
              <a:t>92% of Students use GenAI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38937" y="3519487"/>
            <a:ext cx="3810000" cy="27146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CCCCC"/>
                </a:solidFill>
                <a:latin typeface="Lato"/>
              </a:rPr>
              <a:t>8% Non-users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38937" y="3981450"/>
            <a:ext cx="38100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Adoption among university students has outpaced institutional policy, requiring a shift toward AI literacy frameworks.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56745" y="3143589"/>
            <a:ext cx="238125" cy="238125"/>
          </a:xfrm>
          <a:prstGeom prst="roundRect">
            <a:avLst>
              <a:gd name="adj" fmla="val 16000"/>
            </a:avLst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356746" y="3576636"/>
            <a:ext cx="238125" cy="238125"/>
          </a:xfrm>
          <a:prstGeom prst="roundRect">
            <a:avLst>
              <a:gd name="adj" fmla="val 16000"/>
            </a:avLst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00125" y="762000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>
                <a:solidFill>
                  <a:srgbClr val="FFFFFF"/>
                </a:solidFill>
                <a:latin typeface="Poppins"/>
              </a:rPr>
              <a:t>Higher Education Adoption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0" y="2128837"/>
            <a:ext cx="5048250" cy="38195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3481387"/>
            <a:ext cx="5048250" cy="20288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2128837"/>
            <a:ext cx="5300662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 dirty="0">
                <a:solidFill>
                  <a:srgbClr val="008080"/>
                </a:solidFill>
                <a:latin typeface="Poppins"/>
              </a:rPr>
              <a:t>Equity and Access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728912"/>
            <a:ext cx="504825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Bridging the digital divide to ensure AI tools don't exacerbate existing educational disparities.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1275" y="2138362"/>
            <a:ext cx="5029200" cy="38004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2500" y="3671887"/>
            <a:ext cx="4667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CCCCCC"/>
                </a:solidFill>
                <a:latin typeface="Lato"/>
              </a:rPr>
              <a:t>Transparency:</a:t>
            </a:r>
            <a:r>
              <a:rPr sz="1500" b="0" i="0" u="none">
                <a:solidFill>
                  <a:srgbClr val="CCCCCC"/>
                </a:solidFill>
                <a:latin typeface="Lato"/>
              </a:rPr>
              <a:t> Clearly labeling AI-generated content.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4119562"/>
            <a:ext cx="4667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CCCCCC"/>
                </a:solidFill>
                <a:latin typeface="Lato"/>
              </a:rPr>
              <a:t>Privacy:</a:t>
            </a:r>
            <a:r>
              <a:rPr sz="1500" b="0" i="0" u="none">
                <a:solidFill>
                  <a:srgbClr val="CCCCCC"/>
                </a:solidFill>
                <a:latin typeface="Lato"/>
              </a:rPr>
              <a:t> Robust data governance for minor students.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2500" y="4567237"/>
            <a:ext cx="466725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CCCCCC"/>
                </a:solidFill>
                <a:latin typeface="Lato"/>
              </a:rPr>
              <a:t>Bias:</a:t>
            </a:r>
            <a:r>
              <a:rPr sz="1500" b="0" i="0" u="none">
                <a:solidFill>
                  <a:srgbClr val="CCCCCC"/>
                </a:solidFill>
                <a:latin typeface="Lato"/>
              </a:rPr>
              <a:t> Auditing models for cultural and linguistic neutrality.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0125" y="762000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>
                <a:solidFill>
                  <a:srgbClr val="FFFFFF"/>
                </a:solidFill>
                <a:latin typeface="Poppins"/>
              </a:rPr>
              <a:t>The Ethical Learning Framework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5767387"/>
            <a:ext cx="106680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Asia-Pacific region leads with a 44% CAGR in institutional AI integration.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947987"/>
            <a:ext cx="10287000" cy="2057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2500" y="5395912"/>
            <a:ext cx="1066800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 dirty="0">
                <a:solidFill>
                  <a:srgbClr val="F5F5F5"/>
                </a:solidFill>
                <a:latin typeface="Lato"/>
              </a:rPr>
              <a:t>2022</a:t>
            </a:r>
            <a:r>
              <a:rPr lang="en-IN" sz="1200" b="0" i="0" u="none" dirty="0">
                <a:solidFill>
                  <a:srgbClr val="F5F5F5"/>
                </a:solidFill>
                <a:latin typeface="Lato"/>
              </a:rPr>
              <a:t> </a:t>
            </a:r>
            <a:r>
              <a:rPr sz="1200" b="0" i="0" u="none" dirty="0">
                <a:solidFill>
                  <a:srgbClr val="F5F5F5"/>
                </a:solidFill>
                <a:latin typeface="Lato"/>
              </a:rPr>
              <a:t>2023</a:t>
            </a:r>
            <a:r>
              <a:rPr lang="en-IN" sz="1200" b="0" i="0" u="none" dirty="0">
                <a:solidFill>
                  <a:srgbClr val="F5F5F5"/>
                </a:solidFill>
                <a:latin typeface="Lato"/>
              </a:rPr>
              <a:t> </a:t>
            </a:r>
            <a:r>
              <a:rPr sz="1200" b="0" i="0" u="none" dirty="0">
                <a:solidFill>
                  <a:srgbClr val="F5F5F5"/>
                </a:solidFill>
                <a:latin typeface="Lato"/>
              </a:rPr>
              <a:t>2024</a:t>
            </a:r>
            <a:r>
              <a:rPr lang="en-IN" sz="1200" b="0" i="0" u="none" dirty="0">
                <a:solidFill>
                  <a:srgbClr val="F5F5F5"/>
                </a:solidFill>
                <a:latin typeface="Lato"/>
              </a:rPr>
              <a:t> </a:t>
            </a:r>
            <a:r>
              <a:rPr sz="1200" b="0" i="0" u="none" dirty="0">
                <a:solidFill>
                  <a:srgbClr val="F5F5F5"/>
                </a:solidFill>
                <a:latin typeface="Lato"/>
              </a:rPr>
              <a:t>2025</a:t>
            </a:r>
            <a:r>
              <a:rPr lang="en-IN" sz="1200" b="0" i="0" u="none" dirty="0">
                <a:solidFill>
                  <a:srgbClr val="F5F5F5"/>
                </a:solidFill>
                <a:latin typeface="Lato"/>
              </a:rPr>
              <a:t> </a:t>
            </a:r>
            <a:r>
              <a:rPr sz="1200" b="0" i="0" u="none" dirty="0">
                <a:solidFill>
                  <a:srgbClr val="F5F5F5"/>
                </a:solidFill>
                <a:latin typeface="Lato"/>
              </a:rPr>
              <a:t>2026 (Est.)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642937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>
                <a:solidFill>
                  <a:srgbClr val="FFFFFF"/>
                </a:solidFill>
                <a:latin typeface="Poppins"/>
              </a:rPr>
              <a:t>Global Adoption Velocity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642937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43421F-BC8C-B8F5-3F59-1822DF3A7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8689" y="354806"/>
            <a:ext cx="3302454" cy="14382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478309"/>
            <a:ext cx="762000" cy="76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621309"/>
            <a:ext cx="11201400" cy="821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sz="4400" b="1" i="0" u="none" dirty="0">
                <a:solidFill>
                  <a:srgbClr val="FFFFFF"/>
                </a:solidFill>
                <a:latin typeface="Poppins"/>
              </a:rPr>
              <a:t>Part II: </a:t>
            </a:r>
            <a:r>
              <a:rPr sz="4400" b="1" i="0" u="none" dirty="0">
                <a:solidFill>
                  <a:srgbClr val="7B61FF"/>
                </a:solidFill>
                <a:latin typeface="Poppins"/>
              </a:rPr>
              <a:t>The Research Paradigm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4571851"/>
            <a:ext cx="10668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100" b="0" i="0" u="none" dirty="0">
                <a:solidFill>
                  <a:srgbClr val="7B61FF"/>
                </a:solidFill>
                <a:latin typeface="Lato"/>
              </a:rPr>
              <a:t>Accelerating the Pace of Discovery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1" y="1641752"/>
            <a:ext cx="4394200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i="0" u="none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Efficiency Multiplier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086" y="3146400"/>
            <a:ext cx="5164271" cy="2454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b="0" i="0" u="none" dirty="0">
                <a:solidFill>
                  <a:schemeClr val="bg1">
                    <a:alpha val="80000"/>
                  </a:schemeClr>
                </a:solidFill>
              </a:rPr>
              <a:t>"Scientific productivity has increased by approximately 50% for researchers adopting frontier reasoning tools, enabling focus on high-value synthesis."</a:t>
            </a:r>
          </a:p>
        </p:txBody>
      </p:sp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rcRect t="7075" r="1" b="1"/>
          <a:stretch>
            <a:fillRect/>
          </a:stretch>
        </p:blipFill>
        <p:spPr>
          <a:xfrm>
            <a:off x="5814060" y="2"/>
            <a:ext cx="6377940" cy="3333749"/>
          </a:xfrm>
          <a:custGeom>
            <a:avLst/>
            <a:gdLst/>
            <a:ahLst/>
            <a:cxnLst/>
            <a:rect l="l" t="t" r="r" b="b"/>
            <a:pathLst>
              <a:path w="6377940" h="3333749">
                <a:moveTo>
                  <a:pt x="0" y="0"/>
                </a:moveTo>
                <a:lnTo>
                  <a:pt x="6377940" y="0"/>
                </a:lnTo>
                <a:lnTo>
                  <a:pt x="6377940" y="3333749"/>
                </a:lnTo>
                <a:lnTo>
                  <a:pt x="174585" y="3333749"/>
                </a:lnTo>
                <a:lnTo>
                  <a:pt x="0" y="220218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BB1441-84EA-19D6-FE2B-FD2349994F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272" r="1" b="12267"/>
          <a:stretch>
            <a:fillRect/>
          </a:stretch>
        </p:blipFill>
        <p:spPr>
          <a:xfrm>
            <a:off x="5814060" y="3524252"/>
            <a:ext cx="6377940" cy="3333748"/>
          </a:xfrm>
          <a:custGeom>
            <a:avLst/>
            <a:gdLst/>
            <a:ahLst/>
            <a:cxnLst/>
            <a:rect l="l" t="t" r="r" b="b"/>
            <a:pathLst>
              <a:path w="6377940" h="3333748">
                <a:moveTo>
                  <a:pt x="203977" y="0"/>
                </a:moveTo>
                <a:lnTo>
                  <a:pt x="6377940" y="0"/>
                </a:lnTo>
                <a:lnTo>
                  <a:pt x="6377940" y="3333748"/>
                </a:lnTo>
                <a:lnTo>
                  <a:pt x="0" y="3333748"/>
                </a:lnTo>
                <a:lnTo>
                  <a:pt x="525780" y="1931668"/>
                </a:lnTo>
                <a:lnTo>
                  <a:pt x="205740" y="11428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364A290D-B7BC-40B4-AB97-0C801BCC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8" y="544"/>
            <a:ext cx="874716" cy="6857455"/>
            <a:chOff x="5632358" y="544"/>
            <a:chExt cx="874716" cy="685745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C60D1EB-842B-4027-9728-E57314926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08000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4E103E5-C039-4EA4-843B-AD566B5C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EEF22C-CA73-DC73-C9F9-C7862D68A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957C2E-7123-B2E2-A531-188A15C64792}"/>
              </a:ext>
            </a:extLst>
          </p:cNvPr>
          <p:cNvSpPr txBox="1"/>
          <p:nvPr/>
        </p:nvSpPr>
        <p:spPr>
          <a:xfrm>
            <a:off x="452027" y="1005156"/>
            <a:ext cx="4546601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0" u="none" kern="1200" dirty="0">
                <a:solidFill>
                  <a:schemeClr val="bg1"/>
                </a:solidFill>
                <a:ea typeface="+mj-ea"/>
                <a:cs typeface="+mj-cs"/>
              </a:rPr>
              <a:t>AI in Scientific Research</a:t>
            </a:r>
            <a:r>
              <a:rPr lang="en-US" sz="3600" b="1" dirty="0">
                <a:solidFill>
                  <a:schemeClr val="bg1">
                    <a:alpha val="80000"/>
                  </a:schemeClr>
                </a:solidFill>
              </a:rPr>
              <a:t> Applications</a:t>
            </a:r>
            <a:endParaRPr lang="en-US" sz="3600" b="1" i="0" u="none" kern="12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8173E0-AD5B-75AC-54CC-20CA8ACCDC9D}"/>
              </a:ext>
            </a:extLst>
          </p:cNvPr>
          <p:cNvSpPr txBox="1"/>
          <p:nvPr/>
        </p:nvSpPr>
        <p:spPr>
          <a:xfrm>
            <a:off x="293914" y="2525485"/>
            <a:ext cx="5181600" cy="35160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Data analysis- 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automating data cleaning, detecting complex hidden patterns in massive datasets, and accelerating data interpretation across fields like genomics, climate science, and physics.. </a:t>
            </a:r>
          </a:p>
          <a:p>
            <a:pPr marL="3429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Drug discovery- 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target identification via genomic data analysis, generative AI for novel molecule design, and predictive modeling for toxicity and clinical trial success </a:t>
            </a:r>
          </a:p>
          <a:p>
            <a:pPr marL="3429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Climate modelling- 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replacing slow numerical calculations with fast data-driven emulators, improving sub-grid physical approximations, and shrinking processing times from days to milliseconds </a:t>
            </a:r>
          </a:p>
          <a:p>
            <a:pPr marL="3429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Space exploration-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autonomous planetary navigation, exoplanet detection, predictive maintenance, and real-time anomaly detection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D07A95-BD73-392B-7AF3-EB94DE5FD4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298" r="1" b="1"/>
          <a:stretch>
            <a:fillRect/>
          </a:stretch>
        </p:blipFill>
        <p:spPr>
          <a:xfrm>
            <a:off x="5814060" y="2"/>
            <a:ext cx="6377940" cy="3333749"/>
          </a:xfrm>
          <a:custGeom>
            <a:avLst/>
            <a:gdLst/>
            <a:ahLst/>
            <a:cxnLst/>
            <a:rect l="l" t="t" r="r" b="b"/>
            <a:pathLst>
              <a:path w="6377940" h="3333749">
                <a:moveTo>
                  <a:pt x="0" y="0"/>
                </a:moveTo>
                <a:lnTo>
                  <a:pt x="6377940" y="0"/>
                </a:lnTo>
                <a:lnTo>
                  <a:pt x="6377940" y="3333749"/>
                </a:lnTo>
                <a:lnTo>
                  <a:pt x="174585" y="3333749"/>
                </a:lnTo>
                <a:lnTo>
                  <a:pt x="0" y="2202180"/>
                </a:lnTo>
                <a:close/>
              </a:path>
            </a:pathLst>
          </a:custGeom>
        </p:spPr>
      </p:pic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3C820C62-1EA9-B56B-DAFE-D9A6E2C256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76" r="1" b="1"/>
          <a:stretch>
            <a:fillRect/>
          </a:stretch>
        </p:blipFill>
        <p:spPr>
          <a:xfrm>
            <a:off x="5814060" y="3524252"/>
            <a:ext cx="6377940" cy="3333748"/>
          </a:xfrm>
          <a:custGeom>
            <a:avLst/>
            <a:gdLst/>
            <a:ahLst/>
            <a:cxnLst/>
            <a:rect l="l" t="t" r="r" b="b"/>
            <a:pathLst>
              <a:path w="6377940" h="3333748">
                <a:moveTo>
                  <a:pt x="203977" y="0"/>
                </a:moveTo>
                <a:lnTo>
                  <a:pt x="6377940" y="0"/>
                </a:lnTo>
                <a:lnTo>
                  <a:pt x="6377940" y="3333748"/>
                </a:lnTo>
                <a:lnTo>
                  <a:pt x="0" y="3333748"/>
                </a:lnTo>
                <a:lnTo>
                  <a:pt x="525780" y="1931668"/>
                </a:lnTo>
                <a:lnTo>
                  <a:pt x="205740" y="11428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64A290D-B7BC-40B4-AB97-0C801BCC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8" y="544"/>
            <a:ext cx="874716" cy="6857455"/>
            <a:chOff x="5632358" y="544"/>
            <a:chExt cx="874716" cy="685745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60D1EB-842B-4027-9728-E57314926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08000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4E103E5-C039-4EA4-843B-AD566B5C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5716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819400"/>
            <a:ext cx="5048250" cy="24384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750" y="2819400"/>
            <a:ext cx="5048250" cy="2438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2525" y="3209925"/>
            <a:ext cx="4480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 dirty="0">
                <a:solidFill>
                  <a:srgbClr val="008080"/>
                </a:solidFill>
                <a:latin typeface="Poppins"/>
              </a:rPr>
              <a:t>Education Revolution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52525" y="3810000"/>
            <a:ext cx="4267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AI market in education projected to hit $11.4B in 2026. Transition from passive learning to hyper-personalized, agent-driven educational ecosystems.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72275" y="3209925"/>
            <a:ext cx="4480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 dirty="0">
                <a:solidFill>
                  <a:srgbClr val="008080"/>
                </a:solidFill>
                <a:latin typeface="Poppins"/>
              </a:rPr>
              <a:t>Scientific Breakthroughs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72275" y="3810000"/>
            <a:ext cx="4267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Research productivity surging by 50%. Integration of "Frontier Reasoning" models accelerating genomics, drug discovery, and climate modeling.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25" y="762000"/>
            <a:ext cx="10951368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N" sz="3900" b="1" i="0" u="none" dirty="0">
                <a:solidFill>
                  <a:srgbClr val="FFFFFF"/>
                </a:solidFill>
                <a:latin typeface="Poppins"/>
              </a:rPr>
              <a:t>Overview</a:t>
            </a:r>
            <a:endParaRPr sz="3900" b="1" i="0" u="none" dirty="0">
              <a:solidFill>
                <a:srgbClr val="FFFFFF"/>
              </a:solidFill>
              <a:latin typeface="Poppi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DD199A-0A2C-9203-B189-A3C002A99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AC67D6-FEF3-07E0-875C-0DA5B6F41FC0}"/>
              </a:ext>
            </a:extLst>
          </p:cNvPr>
          <p:cNvSpPr txBox="1"/>
          <p:nvPr/>
        </p:nvSpPr>
        <p:spPr>
          <a:xfrm>
            <a:off x="305614" y="1227380"/>
            <a:ext cx="4394200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900" i="0" u="none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AI in Scientific Research </a:t>
            </a:r>
            <a:r>
              <a:rPr lang="en-US" sz="3900" dirty="0">
                <a:solidFill>
                  <a:schemeClr val="bg1">
                    <a:alpha val="80000"/>
                  </a:schemeClr>
                </a:solidFill>
                <a:latin typeface="+mj-lt"/>
              </a:rPr>
              <a:t>Applications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i="0" u="none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C6D143-4FAE-D591-C1EC-E1596C2BF3C9}"/>
              </a:ext>
            </a:extLst>
          </p:cNvPr>
          <p:cNvSpPr txBox="1"/>
          <p:nvPr/>
        </p:nvSpPr>
        <p:spPr>
          <a:xfrm>
            <a:off x="413657" y="2769911"/>
            <a:ext cx="5050972" cy="3304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u="none" dirty="0">
                <a:solidFill>
                  <a:schemeClr val="bg1">
                    <a:alpha val="80000"/>
                  </a:schemeClr>
                </a:solidFill>
              </a:rPr>
              <a:t>Medical diagnosis -</a:t>
            </a:r>
            <a:r>
              <a:rPr lang="en-US" i="0" u="none" dirty="0">
                <a:solidFill>
                  <a:schemeClr val="bg1">
                    <a:alpha val="80000"/>
                  </a:schemeClr>
                </a:solidFill>
              </a:rPr>
              <a:t>acts as a powerful research and clinical tool</a:t>
            </a:r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u="none" dirty="0">
                <a:solidFill>
                  <a:schemeClr val="bg1">
                    <a:alpha val="80000"/>
                  </a:schemeClr>
                </a:solidFill>
              </a:rPr>
              <a:t>Robotics- </a:t>
            </a:r>
            <a:r>
              <a:rPr lang="en-US" i="0" u="none" dirty="0">
                <a:solidFill>
                  <a:schemeClr val="bg1">
                    <a:alpha val="80000"/>
                  </a:schemeClr>
                </a:solidFill>
              </a:rPr>
              <a:t>control models, Robotics Software Engineers implementing edge-compute pipelines, and Systems Integrators managing multi-sensor arrays for automated data collection </a:t>
            </a:r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u="none" dirty="0">
                <a:solidFill>
                  <a:schemeClr val="bg1">
                    <a:alpha val="80000"/>
                  </a:schemeClr>
                </a:solidFill>
              </a:rPr>
              <a:t>Genome sequencing -</a:t>
            </a:r>
            <a:r>
              <a:rPr lang="en-US" i="0" u="none" dirty="0">
                <a:solidFill>
                  <a:schemeClr val="bg1">
                    <a:alpha val="80000"/>
                  </a:schemeClr>
                </a:solidFill>
              </a:rPr>
              <a:t>automating complex data processing, optimizing base calling, and accelerating variant detection</a:t>
            </a:r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u="none" dirty="0">
                <a:solidFill>
                  <a:schemeClr val="bg1">
                    <a:alpha val="80000"/>
                  </a:schemeClr>
                </a:solidFill>
              </a:rPr>
              <a:t>Predictive analytics-</a:t>
            </a:r>
            <a:r>
              <a:rPr lang="en-US" i="0" u="none" dirty="0">
                <a:solidFill>
                  <a:schemeClr val="bg1">
                    <a:alpha val="80000"/>
                  </a:schemeClr>
                </a:solidFill>
              </a:rPr>
              <a:t>historical data, machine learning, and statistical models to forecast future outcomes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E80D49-F5E0-6167-65B3-D9687B7843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298" r="1" b="1"/>
          <a:stretch>
            <a:fillRect/>
          </a:stretch>
        </p:blipFill>
        <p:spPr>
          <a:xfrm>
            <a:off x="6259286" y="2"/>
            <a:ext cx="5932714" cy="3333749"/>
          </a:xfrm>
          <a:custGeom>
            <a:avLst/>
            <a:gdLst/>
            <a:ahLst/>
            <a:cxnLst/>
            <a:rect l="l" t="t" r="r" b="b"/>
            <a:pathLst>
              <a:path w="6377940" h="3333749">
                <a:moveTo>
                  <a:pt x="0" y="0"/>
                </a:moveTo>
                <a:lnTo>
                  <a:pt x="6377940" y="0"/>
                </a:lnTo>
                <a:lnTo>
                  <a:pt x="6377940" y="3333749"/>
                </a:lnTo>
                <a:lnTo>
                  <a:pt x="174585" y="3333749"/>
                </a:lnTo>
                <a:lnTo>
                  <a:pt x="0" y="2202180"/>
                </a:lnTo>
                <a:close/>
              </a:path>
            </a:pathLst>
          </a:custGeom>
        </p:spPr>
      </p:pic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3CAAA161-C3BB-9E78-6C88-A0D117506F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76" r="1" b="1"/>
          <a:stretch>
            <a:fillRect/>
          </a:stretch>
        </p:blipFill>
        <p:spPr>
          <a:xfrm>
            <a:off x="5814060" y="3469822"/>
            <a:ext cx="6377940" cy="3333748"/>
          </a:xfrm>
          <a:custGeom>
            <a:avLst/>
            <a:gdLst/>
            <a:ahLst/>
            <a:cxnLst/>
            <a:rect l="l" t="t" r="r" b="b"/>
            <a:pathLst>
              <a:path w="6377940" h="3333748">
                <a:moveTo>
                  <a:pt x="203977" y="0"/>
                </a:moveTo>
                <a:lnTo>
                  <a:pt x="6377940" y="0"/>
                </a:lnTo>
                <a:lnTo>
                  <a:pt x="6377940" y="3333748"/>
                </a:lnTo>
                <a:lnTo>
                  <a:pt x="0" y="3333748"/>
                </a:lnTo>
                <a:lnTo>
                  <a:pt x="525780" y="1931668"/>
                </a:lnTo>
                <a:lnTo>
                  <a:pt x="205740" y="11428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64A290D-B7BC-40B4-AB97-0C801BCC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8" y="544"/>
            <a:ext cx="874716" cy="6857455"/>
            <a:chOff x="5632358" y="544"/>
            <a:chExt cx="874716" cy="6857455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60D1EB-842B-4027-9728-E57314926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08000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E103E5-C039-4EA4-843B-AD566B5C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7230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E2F83D-970D-3DCB-DA5B-3BBBA5648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B45C1A-DC73-1321-7E08-73DCC6CABB1F}"/>
              </a:ext>
            </a:extLst>
          </p:cNvPr>
          <p:cNvSpPr txBox="1"/>
          <p:nvPr/>
        </p:nvSpPr>
        <p:spPr>
          <a:xfrm>
            <a:off x="709930" y="1227380"/>
            <a:ext cx="4394200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i="0" u="none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Benefits AI in Scientific Research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70E36B-9DA8-AB0E-7209-0DCB77231712}"/>
              </a:ext>
            </a:extLst>
          </p:cNvPr>
          <p:cNvSpPr txBox="1"/>
          <p:nvPr/>
        </p:nvSpPr>
        <p:spPr>
          <a:xfrm>
            <a:off x="838201" y="3146400"/>
            <a:ext cx="4394200" cy="24543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b="0" i="0" u="none" dirty="0">
              <a:solidFill>
                <a:schemeClr val="bg1">
                  <a:alpha val="80000"/>
                </a:schemeClr>
              </a:solidFill>
            </a:endParaRP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i="0" u="none" dirty="0">
                <a:solidFill>
                  <a:schemeClr val="bg1">
                    <a:alpha val="80000"/>
                  </a:schemeClr>
                </a:solidFill>
              </a:rPr>
              <a:t>Faster  research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i="0" u="none" dirty="0">
                <a:solidFill>
                  <a:schemeClr val="bg1">
                    <a:alpha val="80000"/>
                  </a:schemeClr>
                </a:solidFill>
              </a:rPr>
              <a:t>Large data processing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i="0" u="none" dirty="0">
                <a:solidFill>
                  <a:schemeClr val="bg1">
                    <a:alpha val="80000"/>
                  </a:schemeClr>
                </a:solidFill>
              </a:rPr>
              <a:t>Improved accuracy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i="0" u="none" dirty="0">
                <a:solidFill>
                  <a:schemeClr val="bg1">
                    <a:alpha val="80000"/>
                  </a:schemeClr>
                </a:solidFill>
              </a:rPr>
              <a:t>Cost reduction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i="0" u="none" dirty="0">
                <a:solidFill>
                  <a:schemeClr val="bg1">
                    <a:alpha val="80000"/>
                  </a:schemeClr>
                </a:solidFill>
              </a:rPr>
              <a:t>Better predictions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i="0" u="none" dirty="0">
                <a:solidFill>
                  <a:schemeClr val="bg1">
                    <a:alpha val="80000"/>
                  </a:schemeClr>
                </a:solidFill>
              </a:rPr>
              <a:t>Automation of experiments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i="0" u="none" dirty="0">
                <a:solidFill>
                  <a:schemeClr val="bg1">
                    <a:alpha val="80000"/>
                  </a:schemeClr>
                </a:solidFill>
              </a:rPr>
              <a:t>Supports innovation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i="0" u="none" dirty="0">
              <a:solidFill>
                <a:schemeClr val="bg1">
                  <a:alpha val="8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05C6DF-32D3-796A-CB3D-3891348365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5" r="1" b="5756"/>
          <a:stretch>
            <a:fillRect/>
          </a:stretch>
        </p:blipFill>
        <p:spPr>
          <a:xfrm>
            <a:off x="5814060" y="2"/>
            <a:ext cx="6377940" cy="3333749"/>
          </a:xfrm>
          <a:custGeom>
            <a:avLst/>
            <a:gdLst/>
            <a:ahLst/>
            <a:cxnLst/>
            <a:rect l="l" t="t" r="r" b="b"/>
            <a:pathLst>
              <a:path w="6377940" h="3333749">
                <a:moveTo>
                  <a:pt x="0" y="0"/>
                </a:moveTo>
                <a:lnTo>
                  <a:pt x="6377940" y="0"/>
                </a:lnTo>
                <a:lnTo>
                  <a:pt x="6377940" y="3333749"/>
                </a:lnTo>
                <a:lnTo>
                  <a:pt x="174585" y="3333749"/>
                </a:lnTo>
                <a:lnTo>
                  <a:pt x="0" y="2202180"/>
                </a:lnTo>
                <a:close/>
              </a:path>
            </a:pathLst>
          </a:custGeom>
        </p:spPr>
      </p:pic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EA008EC8-471E-0AE7-0FC7-6C5CB59BC3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76" r="1" b="1"/>
          <a:stretch>
            <a:fillRect/>
          </a:stretch>
        </p:blipFill>
        <p:spPr>
          <a:xfrm>
            <a:off x="5814060" y="3524252"/>
            <a:ext cx="6377940" cy="3333748"/>
          </a:xfrm>
          <a:custGeom>
            <a:avLst/>
            <a:gdLst/>
            <a:ahLst/>
            <a:cxnLst/>
            <a:rect l="l" t="t" r="r" b="b"/>
            <a:pathLst>
              <a:path w="6377940" h="3333748">
                <a:moveTo>
                  <a:pt x="203977" y="0"/>
                </a:moveTo>
                <a:lnTo>
                  <a:pt x="6377940" y="0"/>
                </a:lnTo>
                <a:lnTo>
                  <a:pt x="6377940" y="3333748"/>
                </a:lnTo>
                <a:lnTo>
                  <a:pt x="0" y="3333748"/>
                </a:lnTo>
                <a:lnTo>
                  <a:pt x="525780" y="1931668"/>
                </a:lnTo>
                <a:lnTo>
                  <a:pt x="205740" y="11428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64A290D-B7BC-40B4-AB97-0C801BCC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8" y="544"/>
            <a:ext cx="874716" cy="6857455"/>
            <a:chOff x="5632358" y="544"/>
            <a:chExt cx="874716" cy="685745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60D1EB-842B-4027-9728-E57314926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08000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4E103E5-C039-4EA4-843B-AD566B5C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2548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1271C1-F509-A185-9BF5-2A02542E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63FD50-0335-CA98-1AB0-DFD47C6BE13D}"/>
              </a:ext>
            </a:extLst>
          </p:cNvPr>
          <p:cNvSpPr txBox="1"/>
          <p:nvPr/>
        </p:nvSpPr>
        <p:spPr>
          <a:xfrm>
            <a:off x="838201" y="1641752"/>
            <a:ext cx="4394200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0" u="none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Challenges AI in Scientific Research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5B68AE-ED51-F066-5E39-D2A4CE00682E}"/>
              </a:ext>
            </a:extLst>
          </p:cNvPr>
          <p:cNvSpPr txBox="1"/>
          <p:nvPr/>
        </p:nvSpPr>
        <p:spPr>
          <a:xfrm>
            <a:off x="838201" y="3146400"/>
            <a:ext cx="4394200" cy="24543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b="0" i="0" u="none" dirty="0">
              <a:solidFill>
                <a:schemeClr val="bg1">
                  <a:alpha val="80000"/>
                </a:schemeClr>
              </a:solidFill>
            </a:endParaRP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u="none" dirty="0">
                <a:solidFill>
                  <a:schemeClr val="bg1">
                    <a:alpha val="80000"/>
                  </a:schemeClr>
                </a:solidFill>
              </a:rPr>
              <a:t>Bias in AI models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u="none" dirty="0">
                <a:solidFill>
                  <a:schemeClr val="bg1">
                    <a:alpha val="80000"/>
                  </a:schemeClr>
                </a:solidFill>
              </a:rPr>
              <a:t>Ethical concerns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u="none" dirty="0">
                <a:solidFill>
                  <a:schemeClr val="bg1">
                    <a:alpha val="80000"/>
                  </a:schemeClr>
                </a:solidFill>
              </a:rPr>
              <a:t>Transparency issues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u="none" dirty="0">
                <a:solidFill>
                  <a:schemeClr val="bg1">
                    <a:alpha val="80000"/>
                  </a:schemeClr>
                </a:solidFill>
              </a:rPr>
              <a:t>High computing costs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u="none" dirty="0">
                <a:solidFill>
                  <a:schemeClr val="bg1">
                    <a:alpha val="80000"/>
                  </a:schemeClr>
                </a:solidFill>
              </a:rPr>
              <a:t>Data quality problems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u="none" dirty="0">
                <a:solidFill>
                  <a:schemeClr val="bg1">
                    <a:alpha val="80000"/>
                  </a:schemeClr>
                </a:solidFill>
              </a:rPr>
              <a:t>Intellectual property concerns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u="none" dirty="0">
                <a:solidFill>
                  <a:schemeClr val="bg1">
                    <a:alpha val="80000"/>
                  </a:schemeClr>
                </a:solidFill>
              </a:rPr>
              <a:t>Need for human validation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i="0" u="none" dirty="0">
              <a:solidFill>
                <a:schemeClr val="bg1">
                  <a:alpha val="8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BA2A12-10B5-4ADD-7349-1BEBEFDF44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140" r="1" b="30590"/>
          <a:stretch>
            <a:fillRect/>
          </a:stretch>
        </p:blipFill>
        <p:spPr>
          <a:xfrm>
            <a:off x="5814060" y="2"/>
            <a:ext cx="6377940" cy="3333749"/>
          </a:xfrm>
          <a:custGeom>
            <a:avLst/>
            <a:gdLst/>
            <a:ahLst/>
            <a:cxnLst/>
            <a:rect l="l" t="t" r="r" b="b"/>
            <a:pathLst>
              <a:path w="6377940" h="3333749">
                <a:moveTo>
                  <a:pt x="0" y="0"/>
                </a:moveTo>
                <a:lnTo>
                  <a:pt x="6377940" y="0"/>
                </a:lnTo>
                <a:lnTo>
                  <a:pt x="6377940" y="3333749"/>
                </a:lnTo>
                <a:lnTo>
                  <a:pt x="174585" y="3333749"/>
                </a:lnTo>
                <a:lnTo>
                  <a:pt x="0" y="2202180"/>
                </a:lnTo>
                <a:close/>
              </a:path>
            </a:pathLst>
          </a:custGeom>
        </p:spPr>
      </p:pic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8615E714-4F70-B10D-674F-A41A543347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76" r="1" b="1"/>
          <a:stretch>
            <a:fillRect/>
          </a:stretch>
        </p:blipFill>
        <p:spPr>
          <a:xfrm>
            <a:off x="5814060" y="3567796"/>
            <a:ext cx="6377940" cy="3333748"/>
          </a:xfrm>
          <a:custGeom>
            <a:avLst/>
            <a:gdLst/>
            <a:ahLst/>
            <a:cxnLst/>
            <a:rect l="l" t="t" r="r" b="b"/>
            <a:pathLst>
              <a:path w="6377940" h="3333748">
                <a:moveTo>
                  <a:pt x="203977" y="0"/>
                </a:moveTo>
                <a:lnTo>
                  <a:pt x="6377940" y="0"/>
                </a:lnTo>
                <a:lnTo>
                  <a:pt x="6377940" y="3333748"/>
                </a:lnTo>
                <a:lnTo>
                  <a:pt x="0" y="3333748"/>
                </a:lnTo>
                <a:lnTo>
                  <a:pt x="525780" y="1931668"/>
                </a:lnTo>
                <a:lnTo>
                  <a:pt x="205740" y="11428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64A290D-B7BC-40B4-AB97-0C801BCC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8" y="544"/>
            <a:ext cx="874716" cy="6857455"/>
            <a:chOff x="5632358" y="544"/>
            <a:chExt cx="874716" cy="685745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60D1EB-842B-4027-9728-E57314926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08000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4E103E5-C039-4EA4-843B-AD566B5C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1063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763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133600"/>
            <a:ext cx="3810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" y="2181225"/>
            <a:ext cx="3714750" cy="3714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70121" y="2693193"/>
            <a:ext cx="5300662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 dirty="0">
                <a:solidFill>
                  <a:srgbClr val="008080"/>
                </a:solidFill>
                <a:latin typeface="Poppins"/>
              </a:rPr>
              <a:t>Structural Biology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1750" y="3424237"/>
            <a:ext cx="5048250" cy="11951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The 50-year-old protein folding problem was solved by AI, mapping nearly all known proteins. This has directly impacted:</a:t>
            </a:r>
            <a:endParaRPr lang="en-IN" sz="1500" b="0" i="0" u="none" dirty="0">
              <a:solidFill>
                <a:srgbClr val="CCCCCC"/>
              </a:solidFill>
              <a:latin typeface="Lato"/>
            </a:endParaRPr>
          </a:p>
          <a:p>
            <a:pPr algn="just">
              <a:lnSpc>
                <a:spcPts val="2400"/>
              </a:lnSpc>
            </a:pPr>
            <a:endParaRPr sz="1500" b="0" i="0" u="none" dirty="0">
              <a:solidFill>
                <a:srgbClr val="CCCCCC"/>
              </a:solidFill>
              <a:latin typeface="Lat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81107" y="4314572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 dirty="0">
                <a:solidFill>
                  <a:srgbClr val="CCCCCC"/>
                </a:solidFill>
                <a:latin typeface="Lato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0" y="4274470"/>
            <a:ext cx="4667250" cy="30480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Vaccine development acceleration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0016" y="4643437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 dirty="0">
                <a:solidFill>
                  <a:srgbClr val="CCCCCC"/>
                </a:solidFill>
                <a:latin typeface="Lato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15125" y="4616310"/>
            <a:ext cx="4667250" cy="271806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 </a:t>
            </a:r>
            <a:r>
              <a:rPr sz="1500" b="0" i="0" u="none" dirty="0">
                <a:solidFill>
                  <a:srgbClr val="CCCCCC"/>
                </a:solidFill>
                <a:latin typeface="Lato"/>
              </a:rPr>
              <a:t>Understanding rare genetic diseases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57975" y="4987017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 dirty="0">
                <a:solidFill>
                  <a:srgbClr val="CCCCCC"/>
                </a:solidFill>
                <a:latin typeface="Lato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2750" y="4948237"/>
            <a:ext cx="4667250" cy="30480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Plastic-eating enzyme design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0125" y="762000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>
                <a:solidFill>
                  <a:srgbClr val="FFFFFF"/>
                </a:solidFill>
                <a:latin typeface="Poppins"/>
              </a:rPr>
              <a:t>AlphaFold: Solving the Unsolvable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0" y="2595562"/>
          <a:ext cx="10667997" cy="2886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7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9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7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35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1518">
                <a:tc>
                  <a:txBody>
                    <a:bodyPr/>
                    <a:lstStyle/>
                    <a:p>
                      <a:pPr algn="l"/>
                      <a:r>
                        <a:rPr sz="1500" b="1" i="0" u="none">
                          <a:solidFill>
                            <a:srgbClr val="FFFFFF"/>
                          </a:solidFill>
                          <a:latin typeface="Lato"/>
                        </a:rPr>
                        <a:t>Research Task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1" i="0" u="none">
                          <a:solidFill>
                            <a:srgbClr val="FFFFFF"/>
                          </a:solidFill>
                          <a:latin typeface="Lato"/>
                        </a:rPr>
                        <a:t>Manual Method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1" i="0" u="none">
                          <a:solidFill>
                            <a:srgbClr val="FFFFFF"/>
                          </a:solidFill>
                          <a:latin typeface="Lato"/>
                        </a:rPr>
                        <a:t>AI-Enhanced Method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1" i="0" u="none">
                          <a:solidFill>
                            <a:srgbClr val="FFFFFF"/>
                          </a:solidFill>
                          <a:latin typeface="Lato"/>
                        </a:rPr>
                        <a:t>Improvement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1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518"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CCCCC"/>
                          </a:solidFill>
                          <a:latin typeface="Lato"/>
                        </a:rPr>
                        <a:t>Paper Discovery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CCCCC"/>
                          </a:solidFill>
                          <a:latin typeface="Lato"/>
                        </a:rPr>
                        <a:t>Hours/Days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CCCCC"/>
                          </a:solidFill>
                          <a:latin typeface="Lato"/>
                        </a:rPr>
                        <a:t>Seconds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CCCCC"/>
                          </a:solidFill>
                          <a:latin typeface="Lato"/>
                        </a:rPr>
                        <a:t>99% Reduction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518">
                <a:tc>
                  <a:txBody>
                    <a:bodyPr/>
                    <a:lstStyle/>
                    <a:p>
                      <a:pPr algn="l"/>
                      <a:r>
                        <a:rPr sz="1500" b="0" i="0" u="none" dirty="0">
                          <a:solidFill>
                            <a:srgbClr val="CCCCCC"/>
                          </a:solidFill>
                          <a:latin typeface="Lato"/>
                        </a:rPr>
                        <a:t>Data Synthesis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CCCCC"/>
                          </a:solidFill>
                          <a:latin typeface="Lato"/>
                        </a:rPr>
                        <a:t>Weeks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CCCCC"/>
                          </a:solidFill>
                          <a:latin typeface="Lato"/>
                        </a:rPr>
                        <a:t>Hours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CCCCC"/>
                          </a:solidFill>
                          <a:latin typeface="Lato"/>
                        </a:rPr>
                        <a:t>90% Reduction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521">
                <a:tc>
                  <a:txBody>
                    <a:bodyPr/>
                    <a:lstStyle/>
                    <a:p>
                      <a:pPr algn="l"/>
                      <a:r>
                        <a:rPr sz="1500" b="0" i="0" u="none" dirty="0">
                          <a:solidFill>
                            <a:srgbClr val="CCCCCC"/>
                          </a:solidFill>
                          <a:latin typeface="Lato"/>
                        </a:rPr>
                        <a:t>Hypothesis Testing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CCCCC"/>
                          </a:solidFill>
                          <a:latin typeface="Lato"/>
                        </a:rPr>
                        <a:t>Months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CCCCC"/>
                          </a:solidFill>
                          <a:latin typeface="Lato"/>
                        </a:rPr>
                        <a:t>Weeks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 dirty="0">
                          <a:solidFill>
                            <a:srgbClr val="CCCCCC"/>
                          </a:solidFill>
                          <a:latin typeface="Lato"/>
                        </a:rPr>
                        <a:t>75% Reduction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762000" y="3367087"/>
            <a:ext cx="2767161" cy="190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529161" y="3367087"/>
            <a:ext cx="2469802" cy="190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998964" y="3367087"/>
            <a:ext cx="3077467" cy="190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9076432" y="3367087"/>
            <a:ext cx="2353567" cy="190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62000" y="4076700"/>
            <a:ext cx="2767161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529161" y="4076700"/>
            <a:ext cx="2469802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998964" y="4076700"/>
            <a:ext cx="3077467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9076432" y="4076700"/>
            <a:ext cx="2353567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62000" y="4772025"/>
            <a:ext cx="2767161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529161" y="4772025"/>
            <a:ext cx="2469802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998964" y="4772025"/>
            <a:ext cx="3077467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9076432" y="4772025"/>
            <a:ext cx="2353567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62000" y="5467350"/>
            <a:ext cx="2767161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529161" y="5467350"/>
            <a:ext cx="2469802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998964" y="5467350"/>
            <a:ext cx="3077467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9076432" y="5467350"/>
            <a:ext cx="2353567" cy="95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00125" y="762000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>
                <a:solidFill>
                  <a:srgbClr val="FFFFFF"/>
                </a:solidFill>
                <a:latin typeface="Poppins"/>
              </a:rPr>
              <a:t>Literature Review Optimization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462087"/>
            <a:ext cx="4800600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>
                <a:solidFill>
                  <a:srgbClr val="FFFFFF"/>
                </a:solidFill>
                <a:latin typeface="Poppins"/>
              </a:rPr>
              <a:t>Drug Discovery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2681287"/>
            <a:ext cx="4800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08080"/>
                </a:solidFill>
                <a:latin typeface="Poppins"/>
              </a:rPr>
              <a:t>From Labs to Life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3281362"/>
            <a:ext cx="45720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AI is transforming the $1.3T pharmaceutical market by identifying viable drug candidates in silico, reducing clinical failure rates by 40%.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4338637"/>
            <a:ext cx="45720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Models like </a:t>
            </a:r>
            <a:r>
              <a:rPr sz="1500" b="1" i="0" u="none" dirty="0">
                <a:solidFill>
                  <a:srgbClr val="CCCCCC"/>
                </a:solidFill>
                <a:latin typeface="Lato"/>
              </a:rPr>
              <a:t>Gemini DeepMind</a:t>
            </a:r>
            <a:r>
              <a:rPr sz="1500" b="0" i="0" u="none" dirty="0">
                <a:solidFill>
                  <a:srgbClr val="CCCCCC"/>
                </a:solidFill>
                <a:latin typeface="Lato"/>
              </a:rPr>
              <a:t> are analyzing chemical properties to predict toxicity before a single molecule is synthesized.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766887"/>
            <a:ext cx="3301900" cy="45434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4900" y="1766887"/>
            <a:ext cx="3302049" cy="45434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950" y="1766887"/>
            <a:ext cx="3301900" cy="45434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525" y="2157412"/>
            <a:ext cx="2520850" cy="1428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52525" y="3805237"/>
            <a:ext cx="2646893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08080"/>
                </a:solidFill>
                <a:latin typeface="Poppins"/>
              </a:rPr>
              <a:t>Quantum AI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2525" y="4405312"/>
            <a:ext cx="252085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Solving complex chemistry equations previously impossible for classical hardware.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5425" y="2157412"/>
            <a:ext cx="2520999" cy="1428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35425" y="3805237"/>
            <a:ext cx="264704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08080"/>
                </a:solidFill>
                <a:latin typeface="Poppins"/>
              </a:rPr>
              <a:t>Neural Synthesis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35425" y="4862512"/>
            <a:ext cx="25209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Autonomous hypothesis generation based on cross-disciplinary data patterns.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8475" y="2157412"/>
            <a:ext cx="2520850" cy="14287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518475" y="3805237"/>
            <a:ext cx="2646893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08080"/>
                </a:solidFill>
                <a:latin typeface="Poppins"/>
              </a:rPr>
              <a:t>Global Sensors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18475" y="4405312"/>
            <a:ext cx="252085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Real-time climate modeling using AI to analyze trillions of data points globally.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0125" y="547687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>
                <a:solidFill>
                  <a:srgbClr val="FFFFFF"/>
                </a:solidFill>
                <a:latin typeface="Poppins"/>
              </a:rPr>
              <a:t>Frontier Scientific Tech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62000" y="547687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450" y="2669083"/>
            <a:ext cx="419100" cy="47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3431083"/>
            <a:ext cx="8534400" cy="14626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sz="2400" b="0" i="1" u="none" dirty="0">
                <a:solidFill>
                  <a:srgbClr val="FFFFFF"/>
                </a:solidFill>
                <a:latin typeface="Lato"/>
              </a:rPr>
              <a:t>"The surge in polished but low-value AI-written papers is complicating peer review, necessitating a focus on 'Meaningful Value' over slick output."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5179516"/>
            <a:ext cx="8534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0" i="1" u="none">
                <a:solidFill>
                  <a:srgbClr val="7B61FF"/>
                </a:solidFill>
                <a:latin typeface="Lato"/>
              </a:rPr>
              <a:t>— Cornell University Research Study, 2025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762000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>
                <a:solidFill>
                  <a:srgbClr val="FFFFFF"/>
                </a:solidFill>
                <a:latin typeface="Poppins"/>
              </a:rPr>
              <a:t>Integrity in the AI Era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1F485B-D69B-9D44-993A-AE3799345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3454" y="379680"/>
            <a:ext cx="4228421" cy="26193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0" y="4276725"/>
            <a:ext cx="10668000" cy="38100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603027" y="3481387"/>
            <a:ext cx="238125" cy="238125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 w="47625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13995" y="3910012"/>
            <a:ext cx="2016189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08080"/>
                </a:solidFill>
                <a:latin typeface="Poppins"/>
              </a:rPr>
              <a:t>2024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4319587"/>
            <a:ext cx="192018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CCCCCC"/>
                </a:solidFill>
                <a:latin typeface="Lato"/>
              </a:rPr>
              <a:t>Multi-modal Foundations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18868" y="3481387"/>
            <a:ext cx="238125" cy="238125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 w="47625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629836" y="3910012"/>
            <a:ext cx="2016189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08080"/>
                </a:solidFill>
                <a:latin typeface="Poppins"/>
              </a:rPr>
              <a:t>2025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77840" y="4319587"/>
            <a:ext cx="192018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CCCCCC"/>
                </a:solidFill>
                <a:latin typeface="Lato"/>
              </a:rPr>
              <a:t>Reasoning &amp; Agentic 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34708" y="3481387"/>
            <a:ext cx="238125" cy="238125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 w="47625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545676" y="3910012"/>
            <a:ext cx="2016189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08080"/>
                </a:solidFill>
                <a:latin typeface="Poppins"/>
              </a:rPr>
              <a:t>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93681" y="4319587"/>
            <a:ext cx="192018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CCCCCC"/>
                </a:solidFill>
                <a:latin typeface="Lato"/>
              </a:rPr>
              <a:t>Autonomous Discovery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350549" y="3481387"/>
            <a:ext cx="238125" cy="238125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 w="47625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461517" y="3910012"/>
            <a:ext cx="2016189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08080"/>
                </a:solidFill>
                <a:latin typeface="Poppins"/>
              </a:rPr>
              <a:t>2030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09521" y="4319587"/>
            <a:ext cx="192018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AGI in Specialized Domains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0125" y="762000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>
                <a:solidFill>
                  <a:srgbClr val="FFFFFF"/>
                </a:solidFill>
                <a:latin typeface="Poppins"/>
              </a:rPr>
              <a:t>Technology Roadmap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4A45AF5-F0D8-9CCE-8214-2C91D3211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686" y="359567"/>
            <a:ext cx="4304020" cy="241628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647950"/>
            <a:ext cx="5048250" cy="27813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750" y="2647950"/>
            <a:ext cx="5048250" cy="2781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2525" y="3076575"/>
            <a:ext cx="4480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08080"/>
                </a:solidFill>
                <a:latin typeface="Poppins"/>
              </a:rPr>
              <a:t>Institutional Level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52525" y="3676650"/>
            <a:ext cx="426720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Establish AI governance boards. Invest in cloud infrastructure for high-performance computing. Shift from traditional testing to outcome-based assessment.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72275" y="3076575"/>
            <a:ext cx="4480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08080"/>
                </a:solidFill>
                <a:latin typeface="Poppins"/>
              </a:rPr>
              <a:t>Researcher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72275" y="3676650"/>
            <a:ext cx="4267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CCCCC"/>
                </a:solidFill>
                <a:latin typeface="Lato"/>
              </a:rPr>
              <a:t>Adopt AI as a co-pilot for lit review and data cleaning. Focus on interdisciplinary synthesis where AI currently lacks "Human-in-the-loop" intuition.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25" y="762000"/>
            <a:ext cx="10951368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>
                <a:solidFill>
                  <a:srgbClr val="FFFFFF"/>
                </a:solidFill>
                <a:latin typeface="Poppins"/>
              </a:rPr>
              <a:t>Strategic Framework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3ACA19-A13F-A831-10FF-AA160E90F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1365" y="185057"/>
            <a:ext cx="4868635" cy="222068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750" y="1478309"/>
            <a:ext cx="952500" cy="76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" y="2621309"/>
            <a:ext cx="11201400" cy="17600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sz="6300" b="1" i="0" u="none">
                <a:solidFill>
                  <a:srgbClr val="FFFFFF"/>
                </a:solidFill>
                <a:latin typeface="Poppins"/>
              </a:rPr>
              <a:t>Part I: </a:t>
            </a:r>
            <a:r>
              <a:rPr sz="6300" b="1" i="0" u="none">
                <a:solidFill>
                  <a:srgbClr val="008080"/>
                </a:solidFill>
                <a:latin typeface="Poppins"/>
              </a:rPr>
              <a:t>The Education Evolution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4571851"/>
            <a:ext cx="10668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100" b="0" i="0" u="none" dirty="0">
                <a:solidFill>
                  <a:srgbClr val="7B61FF"/>
                </a:solidFill>
                <a:latin typeface="Lato"/>
              </a:rPr>
              <a:t>Personalization at Scale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F98906-D439-C88F-C344-462F904CC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1971AE04-AFD2-62D9-E1F9-E8FD64346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>
            <a:extLst>
              <a:ext uri="{FF2B5EF4-FFF2-40B4-BE49-F238E27FC236}">
                <a16:creationId xmlns:a16="http://schemas.microsoft.com/office/drawing/2014/main" id="{B9672859-22F3-FA46-A86F-C1C04B655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647950"/>
            <a:ext cx="5048250" cy="2781300"/>
          </a:xfrm>
          <a:prstGeom prst="rect">
            <a:avLst/>
          </a:prstGeom>
        </p:spPr>
      </p:pic>
      <p:pic>
        <p:nvPicPr>
          <p:cNvPr id="4" name="Picture 3" descr="image.png">
            <a:extLst>
              <a:ext uri="{FF2B5EF4-FFF2-40B4-BE49-F238E27FC236}">
                <a16:creationId xmlns:a16="http://schemas.microsoft.com/office/drawing/2014/main" id="{0A9AB960-4591-23E9-A299-AFAB8B795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750" y="2647950"/>
            <a:ext cx="5048250" cy="2781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538A5B-B98E-E3E8-79AA-F49B5F38E334}"/>
              </a:ext>
            </a:extLst>
          </p:cNvPr>
          <p:cNvSpPr txBox="1"/>
          <p:nvPr/>
        </p:nvSpPr>
        <p:spPr>
          <a:xfrm>
            <a:off x="1152525" y="3076575"/>
            <a:ext cx="4480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 dirty="0">
                <a:solidFill>
                  <a:srgbClr val="008080"/>
                </a:solidFill>
                <a:latin typeface="Poppins"/>
              </a:rPr>
              <a:t>Institutional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F8993B-BE03-5644-295A-9FF58B7BFB2A}"/>
              </a:ext>
            </a:extLst>
          </p:cNvPr>
          <p:cNvSpPr txBox="1"/>
          <p:nvPr/>
        </p:nvSpPr>
        <p:spPr>
          <a:xfrm>
            <a:off x="1152525" y="3676650"/>
            <a:ext cx="4267200" cy="150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Better educational experiences </a:t>
            </a:r>
          </a:p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Improved research productivity </a:t>
            </a:r>
          </a:p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Faster innovation </a:t>
            </a:r>
          </a:p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Enhanced decision-making </a:t>
            </a:r>
          </a:p>
          <a:p>
            <a:pPr algn="l">
              <a:lnSpc>
                <a:spcPts val="2400"/>
              </a:lnSpc>
            </a:pPr>
            <a:endParaRPr sz="1500" b="0" i="0" u="none" dirty="0">
              <a:solidFill>
                <a:srgbClr val="CCCCCC"/>
              </a:solidFill>
              <a:latin typeface="La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9A4ADA-AE8A-75AA-13FD-0C95C34CA261}"/>
              </a:ext>
            </a:extLst>
          </p:cNvPr>
          <p:cNvSpPr txBox="1"/>
          <p:nvPr/>
        </p:nvSpPr>
        <p:spPr>
          <a:xfrm>
            <a:off x="6772275" y="3076575"/>
            <a:ext cx="4480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 dirty="0">
                <a:solidFill>
                  <a:srgbClr val="008080"/>
                </a:solidFill>
                <a:latin typeface="Poppins"/>
              </a:rPr>
              <a:t>Researcher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E4A7B-8498-D561-22D6-3A0BACC1B972}"/>
              </a:ext>
            </a:extLst>
          </p:cNvPr>
          <p:cNvSpPr txBox="1"/>
          <p:nvPr/>
        </p:nvSpPr>
        <p:spPr>
          <a:xfrm>
            <a:off x="6772275" y="3533775"/>
            <a:ext cx="4267200" cy="11951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Greater accessibility </a:t>
            </a:r>
          </a:p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Higher research accuracy </a:t>
            </a:r>
          </a:p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Responsible AI adoption</a:t>
            </a:r>
          </a:p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95E6A8-A72E-4869-8DB3-D9D819394FE7}"/>
              </a:ext>
            </a:extLst>
          </p:cNvPr>
          <p:cNvSpPr txBox="1"/>
          <p:nvPr/>
        </p:nvSpPr>
        <p:spPr>
          <a:xfrm>
            <a:off x="1000125" y="762000"/>
            <a:ext cx="10951368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GB" sz="3900" b="1" i="0" u="none" dirty="0">
                <a:solidFill>
                  <a:srgbClr val="FFFFFF"/>
                </a:solidFill>
                <a:latin typeface="Poppins"/>
              </a:rPr>
              <a:t>Expected Outcomes of AI</a:t>
            </a:r>
            <a:endParaRPr sz="3900" b="1" i="0" u="none" dirty="0">
              <a:solidFill>
                <a:srgbClr val="FFFFFF"/>
              </a:solidFill>
              <a:latin typeface="Poppin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DE4AF1-CB90-4041-2E00-522EB77BC907}"/>
              </a:ext>
            </a:extLst>
          </p:cNvPr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034999-9C73-1E18-E817-889C75AF7C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864" y="419144"/>
            <a:ext cx="3535136" cy="195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2745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0295B-33CF-F7E3-C639-51B7B6A22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9A23586F-30DD-8F89-92F6-9F2DF34A1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>
            <a:extLst>
              <a:ext uri="{FF2B5EF4-FFF2-40B4-BE49-F238E27FC236}">
                <a16:creationId xmlns:a16="http://schemas.microsoft.com/office/drawing/2014/main" id="{6E73424F-F8A7-6494-8B46-F891467D4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647950"/>
            <a:ext cx="5048250" cy="2781300"/>
          </a:xfrm>
          <a:prstGeom prst="rect">
            <a:avLst/>
          </a:prstGeom>
        </p:spPr>
      </p:pic>
      <p:pic>
        <p:nvPicPr>
          <p:cNvPr id="4" name="Picture 3" descr="image.png">
            <a:extLst>
              <a:ext uri="{FF2B5EF4-FFF2-40B4-BE49-F238E27FC236}">
                <a16:creationId xmlns:a16="http://schemas.microsoft.com/office/drawing/2014/main" id="{A182D413-464B-BD7F-1FF0-155BFF526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750" y="2647950"/>
            <a:ext cx="5048250" cy="2781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A3C8A1-1ADC-76A3-5CA8-922BDF488C06}"/>
              </a:ext>
            </a:extLst>
          </p:cNvPr>
          <p:cNvSpPr txBox="1"/>
          <p:nvPr/>
        </p:nvSpPr>
        <p:spPr>
          <a:xfrm>
            <a:off x="1152525" y="3076575"/>
            <a:ext cx="4480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08080"/>
                </a:solidFill>
                <a:latin typeface="Poppins"/>
              </a:rPr>
              <a:t>Institutional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5E1098-BEA9-0424-884B-6B0A8ACC5F3B}"/>
              </a:ext>
            </a:extLst>
          </p:cNvPr>
          <p:cNvSpPr txBox="1"/>
          <p:nvPr/>
        </p:nvSpPr>
        <p:spPr>
          <a:xfrm>
            <a:off x="1152525" y="3676650"/>
            <a:ext cx="426720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Smart classrooms </a:t>
            </a:r>
          </a:p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AI-powered laboratories </a:t>
            </a:r>
          </a:p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Personalized education </a:t>
            </a:r>
          </a:p>
          <a:p>
            <a:pPr algn="l">
              <a:lnSpc>
                <a:spcPts val="2400"/>
              </a:lnSpc>
            </a:pPr>
            <a:endParaRPr sz="1500" b="0" i="0" u="none" dirty="0">
              <a:solidFill>
                <a:srgbClr val="CCCCCC"/>
              </a:solidFill>
              <a:latin typeface="La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67F1E-A357-7251-771D-3A4A8DC8E8DB}"/>
              </a:ext>
            </a:extLst>
          </p:cNvPr>
          <p:cNvSpPr txBox="1"/>
          <p:nvPr/>
        </p:nvSpPr>
        <p:spPr>
          <a:xfrm>
            <a:off x="6772275" y="3076575"/>
            <a:ext cx="4480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 dirty="0">
                <a:solidFill>
                  <a:srgbClr val="008080"/>
                </a:solidFill>
                <a:latin typeface="Poppins"/>
              </a:rPr>
              <a:t>Researcher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1DE537-A352-C83F-1EED-901119F71A7B}"/>
              </a:ext>
            </a:extLst>
          </p:cNvPr>
          <p:cNvSpPr txBox="1"/>
          <p:nvPr/>
        </p:nvSpPr>
        <p:spPr>
          <a:xfrm>
            <a:off x="6772275" y="3533775"/>
            <a:ext cx="4267200" cy="8873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Faster scientific discoveries </a:t>
            </a:r>
          </a:p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Human-AI collaboration </a:t>
            </a:r>
          </a:p>
          <a:p>
            <a:pPr algn="l">
              <a:lnSpc>
                <a:spcPts val="2400"/>
              </a:lnSpc>
            </a:pPr>
            <a:r>
              <a:rPr lang="en-IN" sz="1500" b="0" i="0" u="none" dirty="0">
                <a:solidFill>
                  <a:srgbClr val="CCCCCC"/>
                </a:solidFill>
                <a:latin typeface="Lato"/>
              </a:rPr>
              <a:t>Lifelong learning systems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3BBBEE-C81B-E46B-E9A9-52465A07802B}"/>
              </a:ext>
            </a:extLst>
          </p:cNvPr>
          <p:cNvSpPr txBox="1"/>
          <p:nvPr/>
        </p:nvSpPr>
        <p:spPr>
          <a:xfrm>
            <a:off x="1000125" y="762000"/>
            <a:ext cx="10951368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GB" sz="3900" b="1" i="0" u="none" dirty="0">
                <a:solidFill>
                  <a:srgbClr val="FFFFFF"/>
                </a:solidFill>
                <a:latin typeface="Poppins"/>
              </a:rPr>
              <a:t>Future of AI</a:t>
            </a:r>
            <a:endParaRPr sz="3900" b="1" i="0" u="none" dirty="0">
              <a:solidFill>
                <a:srgbClr val="FFFFFF"/>
              </a:solidFill>
              <a:latin typeface="Poppin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283F41-72E1-DC6F-80F6-31269F05A5CD}"/>
              </a:ext>
            </a:extLst>
          </p:cNvPr>
          <p:cNvSpPr/>
          <p:nvPr/>
        </p:nvSpPr>
        <p:spPr>
          <a:xfrm>
            <a:off x="762000" y="762000"/>
            <a:ext cx="95250" cy="74295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4A27150-8053-A6EF-FB0B-CCC74966C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1750" y="234896"/>
            <a:ext cx="4963886" cy="229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855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A7ACD9-CC95-2339-511E-2B4762D623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60" r="2190" b="1"/>
          <a:stretch>
            <a:fillRect/>
          </a:stretch>
        </p:blipFill>
        <p:spPr>
          <a:xfrm>
            <a:off x="110169" y="0"/>
            <a:ext cx="2082188" cy="1817783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238C254-2825-0343-F830-A3FF427752B3}"/>
              </a:ext>
            </a:extLst>
          </p:cNvPr>
          <p:cNvSpPr txBox="1"/>
          <p:nvPr/>
        </p:nvSpPr>
        <p:spPr>
          <a:xfrm>
            <a:off x="3048918" y="3247088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Any queries?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F72A18-6198-5ACE-21C4-978A38B1E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526" y="1276350"/>
            <a:ext cx="8387245" cy="4591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D901B9-1217-C062-737F-1AE447E20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A2CCF3-1AB5-8E29-F130-908CF8BF07C5}"/>
              </a:ext>
            </a:extLst>
          </p:cNvPr>
          <p:cNvSpPr txBox="1"/>
          <p:nvPr/>
        </p:nvSpPr>
        <p:spPr>
          <a:xfrm>
            <a:off x="838201" y="1641752"/>
            <a:ext cx="4394200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What is AI?</a:t>
            </a:r>
            <a:endParaRPr lang="en-US" sz="40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46DA19-B24D-6E89-C5ED-6FD0DA68C9DF}"/>
              </a:ext>
            </a:extLst>
          </p:cNvPr>
          <p:cNvSpPr txBox="1"/>
          <p:nvPr/>
        </p:nvSpPr>
        <p:spPr>
          <a:xfrm>
            <a:off x="838201" y="3146400"/>
            <a:ext cx="4394200" cy="2454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u="none" dirty="0">
                <a:solidFill>
                  <a:schemeClr val="bg1">
                    <a:alpha val="80000"/>
                  </a:schemeClr>
                </a:solidFill>
              </a:rPr>
              <a:t>AI refers to computer systems that can perform tasks requiring human intelligence</a:t>
            </a:r>
            <a:endParaRPr lang="en-US" sz="2200" b="1" dirty="0">
              <a:solidFill>
                <a:schemeClr val="bg1">
                  <a:alpha val="80000"/>
                </a:schemeClr>
              </a:solidFill>
            </a:endParaRPr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1">
                    <a:alpha val="80000"/>
                  </a:schemeClr>
                </a:solidFill>
              </a:rPr>
              <a:t>AI is transforming education and scientific research worldwide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2200" b="1" i="0" u="none" dirty="0">
                <a:solidFill>
                  <a:schemeClr val="bg1">
                    <a:alpha val="80000"/>
                  </a:schemeClr>
                </a:solidFill>
              </a:rPr>
              <a:t>transforming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b="1" i="0" u="none" dirty="0">
              <a:solidFill>
                <a:schemeClr val="bg1">
                  <a:alpha val="8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4B7022-A447-78D0-255C-E83E335603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61" r="1" b="1"/>
          <a:stretch>
            <a:fillRect/>
          </a:stretch>
        </p:blipFill>
        <p:spPr>
          <a:xfrm>
            <a:off x="5814060" y="2"/>
            <a:ext cx="6377940" cy="3333749"/>
          </a:xfrm>
          <a:custGeom>
            <a:avLst/>
            <a:gdLst/>
            <a:ahLst/>
            <a:cxnLst/>
            <a:rect l="l" t="t" r="r" b="b"/>
            <a:pathLst>
              <a:path w="6377940" h="3333749">
                <a:moveTo>
                  <a:pt x="0" y="0"/>
                </a:moveTo>
                <a:lnTo>
                  <a:pt x="6377940" y="0"/>
                </a:lnTo>
                <a:lnTo>
                  <a:pt x="6377940" y="3333749"/>
                </a:lnTo>
                <a:lnTo>
                  <a:pt x="174585" y="3333749"/>
                </a:lnTo>
                <a:lnTo>
                  <a:pt x="0" y="2202180"/>
                </a:lnTo>
                <a:close/>
              </a:path>
            </a:pathLst>
          </a:custGeom>
        </p:spPr>
      </p:pic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B7565E93-18E9-8E06-7874-92F2C4AF24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76" r="1" b="1"/>
          <a:stretch>
            <a:fillRect/>
          </a:stretch>
        </p:blipFill>
        <p:spPr>
          <a:xfrm>
            <a:off x="5814060" y="3524252"/>
            <a:ext cx="6377940" cy="3333748"/>
          </a:xfrm>
          <a:custGeom>
            <a:avLst/>
            <a:gdLst/>
            <a:ahLst/>
            <a:cxnLst/>
            <a:rect l="l" t="t" r="r" b="b"/>
            <a:pathLst>
              <a:path w="6377940" h="3333748">
                <a:moveTo>
                  <a:pt x="203977" y="0"/>
                </a:moveTo>
                <a:lnTo>
                  <a:pt x="6377940" y="0"/>
                </a:lnTo>
                <a:lnTo>
                  <a:pt x="6377940" y="3333748"/>
                </a:lnTo>
                <a:lnTo>
                  <a:pt x="0" y="3333748"/>
                </a:lnTo>
                <a:lnTo>
                  <a:pt x="525780" y="1931668"/>
                </a:lnTo>
                <a:lnTo>
                  <a:pt x="205740" y="11428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64A290D-B7BC-40B4-AB97-0C801BCC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8" y="544"/>
            <a:ext cx="874716" cy="6857455"/>
            <a:chOff x="5632358" y="544"/>
            <a:chExt cx="874716" cy="6857455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60D1EB-842B-4027-9728-E57314926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08000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E103E5-C039-4EA4-843B-AD566B5C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5198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342DCD-6150-A2E9-0EAC-9BB349163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8E453A-2D8F-48CC-6D4B-7B9DC3F341B7}"/>
              </a:ext>
            </a:extLst>
          </p:cNvPr>
          <p:cNvSpPr txBox="1"/>
          <p:nvPr/>
        </p:nvSpPr>
        <p:spPr>
          <a:xfrm>
            <a:off x="375827" y="1005156"/>
            <a:ext cx="4394200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SCOPE: AI applications in Education</a:t>
            </a:r>
            <a:endParaRPr lang="en-US" sz="31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0C4AAB-E856-BA58-B136-9A66193C4CA8}"/>
              </a:ext>
            </a:extLst>
          </p:cNvPr>
          <p:cNvSpPr txBox="1"/>
          <p:nvPr/>
        </p:nvSpPr>
        <p:spPr>
          <a:xfrm>
            <a:off x="237809" y="2501673"/>
            <a:ext cx="5338443" cy="30450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1. Schools and universities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-Students-Information discovery, Skill building…Teachers-Content creation, Workflow reduction, Instructional design…Administrative Roles- Admissions and enrolment, Policy compliance, Operational support….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endParaRPr lang="en-US" sz="1600" b="1" i="0" u="none" dirty="0">
              <a:solidFill>
                <a:schemeClr val="bg1">
                  <a:alpha val="80000"/>
                </a:schemeClr>
              </a:solidFill>
            </a:endParaRP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2. Online learning platforms- 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study paths, grade work, and build adaptive tests… Platforms- Coursera, DeepLearning.AI, </a:t>
            </a:r>
            <a:r>
              <a:rPr lang="en-US" sz="1600" i="0" u="none" dirty="0" err="1">
                <a:solidFill>
                  <a:schemeClr val="bg1">
                    <a:alpha val="80000"/>
                  </a:schemeClr>
                </a:solidFill>
              </a:rPr>
              <a:t>DataCamp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-Data science and AI .. 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endParaRPr lang="en-US" sz="1600" b="1" i="0" u="none" dirty="0">
              <a:solidFill>
                <a:schemeClr val="bg1">
                  <a:alpha val="80000"/>
                </a:schemeClr>
              </a:solidFill>
            </a:endParaRP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3. Research laboratories- 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Google DeepMind or academic institutes ..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endParaRPr lang="en-US" sz="1600" b="1" i="0" u="none" dirty="0">
              <a:solidFill>
                <a:schemeClr val="bg1">
                  <a:alpha val="80000"/>
                </a:schemeClr>
              </a:solidFill>
            </a:endParaRP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4. Healthcare research- 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optimize patient outcomes, accelerate drug discovery, and streamline clinical trials</a:t>
            </a: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 ..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8933FF-026B-777C-7069-1ED2B4CCC7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3205"/>
          <a:stretch>
            <a:fillRect/>
          </a:stretch>
        </p:blipFill>
        <p:spPr>
          <a:xfrm>
            <a:off x="5814060" y="2"/>
            <a:ext cx="6377940" cy="3333749"/>
          </a:xfrm>
          <a:custGeom>
            <a:avLst/>
            <a:gdLst/>
            <a:ahLst/>
            <a:cxnLst/>
            <a:rect l="l" t="t" r="r" b="b"/>
            <a:pathLst>
              <a:path w="6377940" h="3333749">
                <a:moveTo>
                  <a:pt x="0" y="0"/>
                </a:moveTo>
                <a:lnTo>
                  <a:pt x="6377940" y="0"/>
                </a:lnTo>
                <a:lnTo>
                  <a:pt x="6377940" y="3333749"/>
                </a:lnTo>
                <a:lnTo>
                  <a:pt x="174585" y="3333749"/>
                </a:lnTo>
                <a:lnTo>
                  <a:pt x="0" y="2202180"/>
                </a:lnTo>
                <a:close/>
              </a:path>
            </a:pathLst>
          </a:custGeom>
        </p:spPr>
      </p:pic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93693321-335C-32C1-8599-787E406C2D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76" r="1" b="1"/>
          <a:stretch>
            <a:fillRect/>
          </a:stretch>
        </p:blipFill>
        <p:spPr>
          <a:xfrm>
            <a:off x="5814060" y="3524252"/>
            <a:ext cx="6377940" cy="3333748"/>
          </a:xfrm>
          <a:custGeom>
            <a:avLst/>
            <a:gdLst/>
            <a:ahLst/>
            <a:cxnLst/>
            <a:rect l="l" t="t" r="r" b="b"/>
            <a:pathLst>
              <a:path w="6377940" h="3333748">
                <a:moveTo>
                  <a:pt x="203977" y="0"/>
                </a:moveTo>
                <a:lnTo>
                  <a:pt x="6377940" y="0"/>
                </a:lnTo>
                <a:lnTo>
                  <a:pt x="6377940" y="3333748"/>
                </a:lnTo>
                <a:lnTo>
                  <a:pt x="0" y="3333748"/>
                </a:lnTo>
                <a:lnTo>
                  <a:pt x="525780" y="1931668"/>
                </a:lnTo>
                <a:lnTo>
                  <a:pt x="205740" y="11428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64A290D-B7BC-40B4-AB97-0C801BCC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8" y="544"/>
            <a:ext cx="874716" cy="6857455"/>
            <a:chOff x="5632358" y="544"/>
            <a:chExt cx="874716" cy="6857455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60D1EB-842B-4027-9728-E57314926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08000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E103E5-C039-4EA4-843B-AD566B5C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22216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BFEF73-C2BF-66B7-3972-A28377B8C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24E5F7-2CE5-DEC1-AFCD-F112891C8727}"/>
              </a:ext>
            </a:extLst>
          </p:cNvPr>
          <p:cNvSpPr txBox="1"/>
          <p:nvPr/>
        </p:nvSpPr>
        <p:spPr>
          <a:xfrm>
            <a:off x="619079" y="1145993"/>
            <a:ext cx="4394200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SCOPE: AI applications in Education</a:t>
            </a:r>
            <a:endParaRPr lang="en-US" sz="31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6D52E1-06A6-096B-305A-3C52A7C7D9DF}"/>
              </a:ext>
            </a:extLst>
          </p:cNvPr>
          <p:cNvSpPr txBox="1"/>
          <p:nvPr/>
        </p:nvSpPr>
        <p:spPr>
          <a:xfrm>
            <a:off x="128007" y="2805950"/>
            <a:ext cx="5595256" cy="29060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5. Engineering- 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bridge s/w develop., data science, infrastructure build, scale.. 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6. Environmental science- 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ecological study, remote sensing, data pipelines 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7. Agriculture- 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agronomy to build autonomous machinery, smart irrigation systems, predictive crop health models 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8. Business and finance-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combine core financial acumen with ML oversight, data governance, predictive analytics 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i="0" u="none" dirty="0">
                <a:solidFill>
                  <a:schemeClr val="bg1">
                    <a:alpha val="80000"/>
                  </a:schemeClr>
                </a:solidFill>
              </a:rPr>
              <a:t>9. Government and public services</a:t>
            </a:r>
            <a:r>
              <a:rPr lang="en-US" sz="1600" i="0" u="none" dirty="0">
                <a:solidFill>
                  <a:schemeClr val="bg1">
                    <a:alpha val="80000"/>
                  </a:schemeClr>
                </a:solidFill>
              </a:rPr>
              <a:t>-automating routine paperwork, powering multilingual conversational service bots, and accelerating cross-agency data insights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831D59-506F-9C41-1CB6-78B23C8D09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3205"/>
          <a:stretch>
            <a:fillRect/>
          </a:stretch>
        </p:blipFill>
        <p:spPr>
          <a:xfrm>
            <a:off x="5814060" y="2"/>
            <a:ext cx="6377940" cy="3333749"/>
          </a:xfrm>
          <a:custGeom>
            <a:avLst/>
            <a:gdLst/>
            <a:ahLst/>
            <a:cxnLst/>
            <a:rect l="l" t="t" r="r" b="b"/>
            <a:pathLst>
              <a:path w="6377940" h="3333749">
                <a:moveTo>
                  <a:pt x="0" y="0"/>
                </a:moveTo>
                <a:lnTo>
                  <a:pt x="6377940" y="0"/>
                </a:lnTo>
                <a:lnTo>
                  <a:pt x="6377940" y="3333749"/>
                </a:lnTo>
                <a:lnTo>
                  <a:pt x="174585" y="3333749"/>
                </a:lnTo>
                <a:lnTo>
                  <a:pt x="0" y="2202180"/>
                </a:lnTo>
                <a:close/>
              </a:path>
            </a:pathLst>
          </a:custGeom>
        </p:spPr>
      </p:pic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92D9CD42-3F69-32E5-CAD9-ABDF51EA2C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76" r="1" b="1"/>
          <a:stretch>
            <a:fillRect/>
          </a:stretch>
        </p:blipFill>
        <p:spPr>
          <a:xfrm>
            <a:off x="5814060" y="3524252"/>
            <a:ext cx="6377940" cy="3333748"/>
          </a:xfrm>
          <a:custGeom>
            <a:avLst/>
            <a:gdLst/>
            <a:ahLst/>
            <a:cxnLst/>
            <a:rect l="l" t="t" r="r" b="b"/>
            <a:pathLst>
              <a:path w="6377940" h="3333748">
                <a:moveTo>
                  <a:pt x="203977" y="0"/>
                </a:moveTo>
                <a:lnTo>
                  <a:pt x="6377940" y="0"/>
                </a:lnTo>
                <a:lnTo>
                  <a:pt x="6377940" y="3333748"/>
                </a:lnTo>
                <a:lnTo>
                  <a:pt x="0" y="3333748"/>
                </a:lnTo>
                <a:lnTo>
                  <a:pt x="525780" y="1931668"/>
                </a:lnTo>
                <a:lnTo>
                  <a:pt x="205740" y="11428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64A290D-B7BC-40B4-AB97-0C801BCC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8" y="544"/>
            <a:ext cx="874716" cy="6857455"/>
            <a:chOff x="5632358" y="544"/>
            <a:chExt cx="874716" cy="6857455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60D1EB-842B-4027-9728-E57314926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08000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E103E5-C039-4EA4-843B-AD566B5C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6622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32075F-513C-9D02-B60A-D4133F576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285218-74EA-FED0-C5BD-15D3041E5744}"/>
              </a:ext>
            </a:extLst>
          </p:cNvPr>
          <p:cNvSpPr txBox="1"/>
          <p:nvPr/>
        </p:nvSpPr>
        <p:spPr>
          <a:xfrm>
            <a:off x="424543" y="699408"/>
            <a:ext cx="4953000" cy="11157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Importance in Education</a:t>
            </a:r>
            <a:endParaRPr lang="en-US" sz="3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1C7921-5424-4599-ADA9-82E25D8730BD}"/>
              </a:ext>
            </a:extLst>
          </p:cNvPr>
          <p:cNvSpPr txBox="1"/>
          <p:nvPr/>
        </p:nvSpPr>
        <p:spPr>
          <a:xfrm>
            <a:off x="726259" y="1815193"/>
            <a:ext cx="4394200" cy="2854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</a:rPr>
              <a:t>Improves efficiency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</a:rPr>
              <a:t>Automates repetitive tasks</a:t>
            </a:r>
          </a:p>
          <a:p>
            <a:pPr marL="342900" lvl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</a:rPr>
              <a:t>Saves time </a:t>
            </a:r>
          </a:p>
          <a:p>
            <a:pPr marL="342900" lvl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</a:rPr>
              <a:t>Enhances decision-making </a:t>
            </a:r>
          </a:p>
          <a:p>
            <a:pPr marL="342900" lvl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</a:rPr>
              <a:t>Supports personalized learning </a:t>
            </a:r>
          </a:p>
          <a:p>
            <a:pPr marL="342900" lvl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</a:rPr>
              <a:t>Accelerates research discoveries </a:t>
            </a:r>
          </a:p>
          <a:p>
            <a:pPr marL="342900" lvl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</a:rPr>
              <a:t>Reduces human error </a:t>
            </a:r>
          </a:p>
        </p:txBody>
      </p:sp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26825845-44B5-A021-F55D-F63B1D8EAE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75" r="1" b="1"/>
          <a:stretch>
            <a:fillRect/>
          </a:stretch>
        </p:blipFill>
        <p:spPr>
          <a:xfrm>
            <a:off x="5814060" y="3"/>
            <a:ext cx="6377940" cy="3333748"/>
          </a:xfrm>
          <a:custGeom>
            <a:avLst/>
            <a:gdLst/>
            <a:ahLst/>
            <a:cxnLst/>
            <a:rect l="l" t="t" r="r" b="b"/>
            <a:pathLst>
              <a:path w="6377940" h="3333749">
                <a:moveTo>
                  <a:pt x="0" y="0"/>
                </a:moveTo>
                <a:lnTo>
                  <a:pt x="6377940" y="0"/>
                </a:lnTo>
                <a:lnTo>
                  <a:pt x="6377940" y="3333749"/>
                </a:lnTo>
                <a:lnTo>
                  <a:pt x="174585" y="3333749"/>
                </a:lnTo>
                <a:lnTo>
                  <a:pt x="0" y="2202180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F90075-EB02-37AD-81BE-19F65AA814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986" r="1" b="12005"/>
          <a:stretch>
            <a:fillRect/>
          </a:stretch>
        </p:blipFill>
        <p:spPr>
          <a:xfrm>
            <a:off x="5814060" y="3333751"/>
            <a:ext cx="6377940" cy="3524249"/>
          </a:xfrm>
          <a:custGeom>
            <a:avLst/>
            <a:gdLst/>
            <a:ahLst/>
            <a:cxnLst/>
            <a:rect l="l" t="t" r="r" b="b"/>
            <a:pathLst>
              <a:path w="6377940" h="3333748">
                <a:moveTo>
                  <a:pt x="203977" y="0"/>
                </a:moveTo>
                <a:lnTo>
                  <a:pt x="6377940" y="0"/>
                </a:lnTo>
                <a:lnTo>
                  <a:pt x="6377940" y="3333748"/>
                </a:lnTo>
                <a:lnTo>
                  <a:pt x="0" y="3333748"/>
                </a:lnTo>
                <a:lnTo>
                  <a:pt x="525780" y="1931668"/>
                </a:lnTo>
                <a:lnTo>
                  <a:pt x="205740" y="11428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64A290D-B7BC-40B4-AB97-0C801BCC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8" y="544"/>
            <a:ext cx="874716" cy="6857455"/>
            <a:chOff x="5632358" y="544"/>
            <a:chExt cx="874716" cy="6857455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60D1EB-842B-4027-9728-E57314926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08000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E103E5-C039-4EA4-843B-AD566B5C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2728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4DEA10-5F65-40AE-1A68-2AE340E91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D6868B-3BFD-9B6E-33D8-369F520D294A}"/>
              </a:ext>
            </a:extLst>
          </p:cNvPr>
          <p:cNvSpPr txBox="1"/>
          <p:nvPr/>
        </p:nvSpPr>
        <p:spPr>
          <a:xfrm>
            <a:off x="437787" y="911481"/>
            <a:ext cx="4938487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Benefits of AI in Education</a:t>
            </a:r>
            <a:endParaRPr lang="en-US" sz="3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DC4F6F8E-DD86-1653-5FAB-3B385D382B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75" r="1" b="1"/>
          <a:stretch>
            <a:fillRect/>
          </a:stretch>
        </p:blipFill>
        <p:spPr>
          <a:xfrm>
            <a:off x="5814060" y="2"/>
            <a:ext cx="6377940" cy="3333749"/>
          </a:xfrm>
          <a:custGeom>
            <a:avLst/>
            <a:gdLst/>
            <a:ahLst/>
            <a:cxnLst/>
            <a:rect l="l" t="t" r="r" b="b"/>
            <a:pathLst>
              <a:path w="6377940" h="3333749">
                <a:moveTo>
                  <a:pt x="0" y="0"/>
                </a:moveTo>
                <a:lnTo>
                  <a:pt x="6377940" y="0"/>
                </a:lnTo>
                <a:lnTo>
                  <a:pt x="6377940" y="3333749"/>
                </a:lnTo>
                <a:lnTo>
                  <a:pt x="174585" y="3333749"/>
                </a:lnTo>
                <a:lnTo>
                  <a:pt x="0" y="2202180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F4F9A5-AECE-F3FF-54C0-8D4351EEC2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828" r="1" b="26902"/>
          <a:stretch>
            <a:fillRect/>
          </a:stretch>
        </p:blipFill>
        <p:spPr>
          <a:xfrm>
            <a:off x="5814060" y="3524252"/>
            <a:ext cx="6377940" cy="3333748"/>
          </a:xfrm>
          <a:custGeom>
            <a:avLst/>
            <a:gdLst/>
            <a:ahLst/>
            <a:cxnLst/>
            <a:rect l="l" t="t" r="r" b="b"/>
            <a:pathLst>
              <a:path w="6377940" h="3333748">
                <a:moveTo>
                  <a:pt x="203977" y="0"/>
                </a:moveTo>
                <a:lnTo>
                  <a:pt x="6377940" y="0"/>
                </a:lnTo>
                <a:lnTo>
                  <a:pt x="6377940" y="3333748"/>
                </a:lnTo>
                <a:lnTo>
                  <a:pt x="0" y="3333748"/>
                </a:lnTo>
                <a:lnTo>
                  <a:pt x="525780" y="1931668"/>
                </a:lnTo>
                <a:lnTo>
                  <a:pt x="205740" y="11428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64A290D-B7BC-40B4-AB97-0C801BCC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8" y="544"/>
            <a:ext cx="874716" cy="6857455"/>
            <a:chOff x="5632358" y="544"/>
            <a:chExt cx="874716" cy="685745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C60D1EB-842B-4027-9728-E57314926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08000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4E103E5-C039-4EA4-843B-AD566B5C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aphicFrame>
        <p:nvGraphicFramePr>
          <p:cNvPr id="10" name="TextBox 3">
            <a:extLst>
              <a:ext uri="{FF2B5EF4-FFF2-40B4-BE49-F238E27FC236}">
                <a16:creationId xmlns:a16="http://schemas.microsoft.com/office/drawing/2014/main" id="{16FD626C-E1A4-290F-8AE5-79FDC93994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8192550"/>
              </p:ext>
            </p:extLst>
          </p:nvPr>
        </p:nvGraphicFramePr>
        <p:xfrm>
          <a:off x="838201" y="2699657"/>
          <a:ext cx="4394200" cy="2901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48816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06EFDF-7FA8-DCE0-DF9C-A8D65F18F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039F40-F570-050B-83A1-C656F7D6BB48}"/>
              </a:ext>
            </a:extLst>
          </p:cNvPr>
          <p:cNvSpPr txBox="1"/>
          <p:nvPr/>
        </p:nvSpPr>
        <p:spPr>
          <a:xfrm>
            <a:off x="326571" y="1257300"/>
            <a:ext cx="4905830" cy="1090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Challenges of AI in Education</a:t>
            </a:r>
            <a:endParaRPr lang="en-US" sz="3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DF60FB-E7D7-829E-5EFE-E4E84014F54B}"/>
              </a:ext>
            </a:extLst>
          </p:cNvPr>
          <p:cNvSpPr txBox="1"/>
          <p:nvPr/>
        </p:nvSpPr>
        <p:spPr>
          <a:xfrm>
            <a:off x="838201" y="3146400"/>
            <a:ext cx="4394200" cy="2454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cap="none" spc="0" normalizeH="0" baseline="0" noProof="0" dirty="0">
                <a:ln>
                  <a:noFill/>
                </a:ln>
                <a:solidFill>
                  <a:schemeClr val="bg1">
                    <a:alpha val="80000"/>
                  </a:schemeClr>
                </a:solidFill>
                <a:effectLst/>
                <a:uLnTx/>
                <a:uFillTx/>
              </a:rPr>
              <a:t>Privacy concerns </a:t>
            </a:r>
          </a:p>
          <a:p>
            <a:pPr marL="4572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cap="none" spc="0" normalizeH="0" baseline="0" noProof="0" dirty="0">
                <a:ln>
                  <a:noFill/>
                </a:ln>
                <a:solidFill>
                  <a:schemeClr val="bg1">
                    <a:alpha val="80000"/>
                  </a:schemeClr>
                </a:solidFill>
                <a:effectLst/>
                <a:uLnTx/>
                <a:uFillTx/>
              </a:rPr>
              <a:t>Data security </a:t>
            </a:r>
          </a:p>
          <a:p>
            <a:pPr marL="4572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cap="none" spc="0" normalizeH="0" baseline="0" noProof="0" dirty="0">
                <a:ln>
                  <a:noFill/>
                </a:ln>
                <a:solidFill>
                  <a:schemeClr val="bg1">
                    <a:alpha val="80000"/>
                  </a:schemeClr>
                </a:solidFill>
                <a:effectLst/>
                <a:uLnTx/>
                <a:uFillTx/>
              </a:rPr>
              <a:t>High implementation cost </a:t>
            </a:r>
          </a:p>
          <a:p>
            <a:pPr marL="4572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cap="none" spc="0" normalizeH="0" baseline="0" noProof="0" dirty="0">
                <a:ln>
                  <a:noFill/>
                </a:ln>
                <a:solidFill>
                  <a:schemeClr val="bg1">
                    <a:alpha val="80000"/>
                  </a:schemeClr>
                </a:solidFill>
                <a:effectLst/>
                <a:uLnTx/>
                <a:uFillTx/>
              </a:rPr>
              <a:t>Lack of teacher training </a:t>
            </a:r>
          </a:p>
          <a:p>
            <a:pPr marL="4572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cap="none" spc="0" normalizeH="0" baseline="0" noProof="0" dirty="0">
                <a:ln>
                  <a:noFill/>
                </a:ln>
                <a:solidFill>
                  <a:schemeClr val="bg1">
                    <a:alpha val="80000"/>
                  </a:schemeClr>
                </a:solidFill>
                <a:effectLst/>
                <a:uLnTx/>
                <a:uFillTx/>
              </a:rPr>
              <a:t>Digital divide </a:t>
            </a:r>
          </a:p>
          <a:p>
            <a:pPr marL="4572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cap="none" spc="0" normalizeH="0" baseline="0" noProof="0" dirty="0">
                <a:ln>
                  <a:noFill/>
                </a:ln>
                <a:solidFill>
                  <a:schemeClr val="bg1">
                    <a:alpha val="80000"/>
                  </a:schemeClr>
                </a:solidFill>
                <a:effectLst/>
                <a:uLnTx/>
                <a:uFillTx/>
              </a:rPr>
              <a:t>Ethical concerns </a:t>
            </a:r>
          </a:p>
          <a:p>
            <a:pPr marL="4572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cap="none" spc="0" normalizeH="0" baseline="0" noProof="0" dirty="0">
                <a:ln>
                  <a:noFill/>
                </a:ln>
                <a:solidFill>
                  <a:schemeClr val="bg1">
                    <a:alpha val="80000"/>
                  </a:schemeClr>
                </a:solidFill>
                <a:effectLst/>
                <a:uLnTx/>
                <a:uFillTx/>
              </a:rPr>
              <a:t>Risk of overdependence</a:t>
            </a:r>
          </a:p>
          <a:p>
            <a:pPr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900" dirty="0">
              <a:solidFill>
                <a:schemeClr val="bg1">
                  <a:alpha val="8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513F70-0658-4CF7-C8D5-BF6931328D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517" r="-1" b="-1"/>
          <a:stretch>
            <a:fillRect/>
          </a:stretch>
        </p:blipFill>
        <p:spPr>
          <a:xfrm>
            <a:off x="5814060" y="2"/>
            <a:ext cx="6377940" cy="3333749"/>
          </a:xfrm>
          <a:custGeom>
            <a:avLst/>
            <a:gdLst/>
            <a:ahLst/>
            <a:cxnLst/>
            <a:rect l="l" t="t" r="r" b="b"/>
            <a:pathLst>
              <a:path w="6377940" h="3333749">
                <a:moveTo>
                  <a:pt x="0" y="0"/>
                </a:moveTo>
                <a:lnTo>
                  <a:pt x="6377940" y="0"/>
                </a:lnTo>
                <a:lnTo>
                  <a:pt x="6377940" y="3333749"/>
                </a:lnTo>
                <a:lnTo>
                  <a:pt x="174585" y="3333749"/>
                </a:lnTo>
                <a:lnTo>
                  <a:pt x="0" y="2202180"/>
                </a:lnTo>
                <a:close/>
              </a:path>
            </a:pathLst>
          </a:custGeom>
        </p:spPr>
      </p:pic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5E9EF9A0-1E23-7993-776D-5C9F19FA20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76" r="1" b="1"/>
          <a:stretch>
            <a:fillRect/>
          </a:stretch>
        </p:blipFill>
        <p:spPr>
          <a:xfrm>
            <a:off x="5814060" y="3524252"/>
            <a:ext cx="6377940" cy="3333748"/>
          </a:xfrm>
          <a:custGeom>
            <a:avLst/>
            <a:gdLst/>
            <a:ahLst/>
            <a:cxnLst/>
            <a:rect l="l" t="t" r="r" b="b"/>
            <a:pathLst>
              <a:path w="6377940" h="3333748">
                <a:moveTo>
                  <a:pt x="203977" y="0"/>
                </a:moveTo>
                <a:lnTo>
                  <a:pt x="6377940" y="0"/>
                </a:lnTo>
                <a:lnTo>
                  <a:pt x="6377940" y="3333748"/>
                </a:lnTo>
                <a:lnTo>
                  <a:pt x="0" y="3333748"/>
                </a:lnTo>
                <a:lnTo>
                  <a:pt x="525780" y="1931668"/>
                </a:lnTo>
                <a:lnTo>
                  <a:pt x="205740" y="11428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64A290D-B7BC-40B4-AB97-0C801BCC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8" y="544"/>
            <a:ext cx="874716" cy="6857455"/>
            <a:chOff x="5632358" y="544"/>
            <a:chExt cx="874716" cy="6857455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60D1EB-842B-4027-9728-E57314926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08000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E103E5-C039-4EA4-843B-AD566B5C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8754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1181</Words>
  <Application>Microsoft Office PowerPoint</Application>
  <PresentationFormat>Widescreen</PresentationFormat>
  <Paragraphs>198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Aptos</vt:lpstr>
      <vt:lpstr>Arial</vt:lpstr>
      <vt:lpstr>Calibri</vt:lpstr>
      <vt:lpstr>Lato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Nirmla Prasad</cp:lastModifiedBy>
  <cp:revision>48</cp:revision>
  <dcterms:created xsi:type="dcterms:W3CDTF">2013-01-27T09:14:16Z</dcterms:created>
  <dcterms:modified xsi:type="dcterms:W3CDTF">2026-08-17T09:30:39Z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ff8d6a5-bf9f-4375-9540-e40419c95d83_Enabled">
    <vt:lpwstr>true</vt:lpwstr>
  </property>
  <property fmtid="{D5CDD505-2E9C-101B-9397-08002B2CF9AE}" pid="3" name="MSIP_Label_5ff8d6a5-bf9f-4375-9540-e40419c95d83_SetDate">
    <vt:lpwstr>2026-08-08T12:42:48Z</vt:lpwstr>
  </property>
  <property fmtid="{D5CDD505-2E9C-101B-9397-08002B2CF9AE}" pid="4" name="MSIP_Label_5ff8d6a5-bf9f-4375-9540-e40419c95d83_Method">
    <vt:lpwstr>Standard</vt:lpwstr>
  </property>
  <property fmtid="{D5CDD505-2E9C-101B-9397-08002B2CF9AE}" pid="5" name="MSIP_Label_5ff8d6a5-bf9f-4375-9540-e40419c95d83_Name">
    <vt:lpwstr>Personal</vt:lpwstr>
  </property>
  <property fmtid="{D5CDD505-2E9C-101B-9397-08002B2CF9AE}" pid="6" name="MSIP_Label_5ff8d6a5-bf9f-4375-9540-e40419c95d83_SiteId">
    <vt:lpwstr>3e03b2a3-cd3a-46f7-b051-76b43344f993</vt:lpwstr>
  </property>
  <property fmtid="{D5CDD505-2E9C-101B-9397-08002B2CF9AE}" pid="7" name="MSIP_Label_5ff8d6a5-bf9f-4375-9540-e40419c95d83_ActionId">
    <vt:lpwstr>d55605d1-baa1-4c77-8bba-830914693f7c</vt:lpwstr>
  </property>
  <property fmtid="{D5CDD505-2E9C-101B-9397-08002B2CF9AE}" pid="8" name="MSIP_Label_5ff8d6a5-bf9f-4375-9540-e40419c95d83_ContentBits">
    <vt:lpwstr>1</vt:lpwstr>
  </property>
  <property fmtid="{D5CDD505-2E9C-101B-9397-08002B2CF9AE}" pid="9" name="MSIP_Label_5ff8d6a5-bf9f-4375-9540-e40419c95d83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Classification: Personal</vt:lpwstr>
  </property>
</Properties>
</file>