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7" r:id="rId67"/>
    <p:sldId id="328" r:id="rId68"/>
    <p:sldId id="329" r:id="rId69"/>
    <p:sldId id="330" r:id="rId70"/>
    <p:sldId id="331" r:id="rId71"/>
    <p:sldId id="332" r:id="rId72"/>
    <p:sldId id="333" r:id="rId73"/>
    <p:sldId id="326" r:id="rId74"/>
    <p:sldId id="334" r:id="rId75"/>
    <p:sldId id="335" r:id="rId76"/>
    <p:sldId id="336" r:id="rId77"/>
    <p:sldId id="337" r:id="rId78"/>
    <p:sldId id="340" r:id="rId79"/>
    <p:sldId id="341" r:id="rId80"/>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نمط فاتح 1 - تمييز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نمط ذو نسُق 1 - تميي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7AC3CCA-C797-4891-BE02-D94E43425B78}" styleName="النمط المتوسط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نمط متوسط 4 - تميي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C2FFA5D-87B4-456A-9821-1D502468CF0F}" styleName="نمط ذو نسُق 1 - تميي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00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kri younis" userId="db4df51e-d4a4-45a8-9ab9-7e1d1ff0a9fb" providerId="ADAL" clId="{ED0196B9-E10D-49E0-85AA-50AF9C8B8442}"/>
    <pc:docChg chg="undo custSel addSld delSld modSld">
      <pc:chgData name="bakri younis" userId="db4df51e-d4a4-45a8-9ab9-7e1d1ff0a9fb" providerId="ADAL" clId="{ED0196B9-E10D-49E0-85AA-50AF9C8B8442}" dt="2026-09-07T15:08:25.689" v="484" actId="47"/>
      <pc:docMkLst>
        <pc:docMk/>
      </pc:docMkLst>
      <pc:sldChg chg="delSp modSp mod">
        <pc:chgData name="bakri younis" userId="db4df51e-d4a4-45a8-9ab9-7e1d1ff0a9fb" providerId="ADAL" clId="{ED0196B9-E10D-49E0-85AA-50AF9C8B8442}" dt="2026-09-06T21:04:03.590" v="471" actId="113"/>
        <pc:sldMkLst>
          <pc:docMk/>
          <pc:sldMk cId="3904526407" sldId="256"/>
        </pc:sldMkLst>
        <pc:spChg chg="mod">
          <ac:chgData name="bakri younis" userId="db4df51e-d4a4-45a8-9ab9-7e1d1ff0a9fb" providerId="ADAL" clId="{ED0196B9-E10D-49E0-85AA-50AF9C8B8442}" dt="2026-09-06T21:04:03.590" v="471" actId="113"/>
          <ac:spMkLst>
            <pc:docMk/>
            <pc:sldMk cId="3904526407" sldId="256"/>
            <ac:spMk id="2" creationId="{FE59E691-0618-6281-2CCB-4CCEA85F2E9F}"/>
          </ac:spMkLst>
        </pc:spChg>
        <pc:spChg chg="del">
          <ac:chgData name="bakri younis" userId="db4df51e-d4a4-45a8-9ab9-7e1d1ff0a9fb" providerId="ADAL" clId="{ED0196B9-E10D-49E0-85AA-50AF9C8B8442}" dt="2026-09-06T21:03:06.227" v="465" actId="478"/>
          <ac:spMkLst>
            <pc:docMk/>
            <pc:sldMk cId="3904526407" sldId="256"/>
            <ac:spMk id="3" creationId="{950EA131-A603-A433-6BFD-E7773D8C0EED}"/>
          </ac:spMkLst>
        </pc:spChg>
      </pc:sldChg>
      <pc:sldChg chg="del">
        <pc:chgData name="bakri younis" userId="db4df51e-d4a4-45a8-9ab9-7e1d1ff0a9fb" providerId="ADAL" clId="{ED0196B9-E10D-49E0-85AA-50AF9C8B8442}" dt="2026-09-07T14:34:33.591" v="472" actId="47"/>
        <pc:sldMkLst>
          <pc:docMk/>
          <pc:sldMk cId="2091326877" sldId="273"/>
        </pc:sldMkLst>
      </pc:sldChg>
      <pc:sldChg chg="modSp mod">
        <pc:chgData name="bakri younis" userId="db4df51e-d4a4-45a8-9ab9-7e1d1ff0a9fb" providerId="ADAL" clId="{ED0196B9-E10D-49E0-85AA-50AF9C8B8442}" dt="2026-09-07T14:36:59.639" v="473" actId="6549"/>
        <pc:sldMkLst>
          <pc:docMk/>
          <pc:sldMk cId="2943091286" sldId="277"/>
        </pc:sldMkLst>
        <pc:spChg chg="mod">
          <ac:chgData name="bakri younis" userId="db4df51e-d4a4-45a8-9ab9-7e1d1ff0a9fb" providerId="ADAL" clId="{ED0196B9-E10D-49E0-85AA-50AF9C8B8442}" dt="2026-09-07T14:36:59.639" v="473" actId="6549"/>
          <ac:spMkLst>
            <pc:docMk/>
            <pc:sldMk cId="2943091286" sldId="277"/>
            <ac:spMk id="7" creationId="{00DEDA69-C2CA-60DA-AACA-3E8DDB7525D3}"/>
          </ac:spMkLst>
        </pc:spChg>
      </pc:sldChg>
      <pc:sldChg chg="modSp mod">
        <pc:chgData name="bakri younis" userId="db4df51e-d4a4-45a8-9ab9-7e1d1ff0a9fb" providerId="ADAL" clId="{ED0196B9-E10D-49E0-85AA-50AF9C8B8442}" dt="2026-09-07T14:40:01.244" v="475" actId="20577"/>
        <pc:sldMkLst>
          <pc:docMk/>
          <pc:sldMk cId="873506968" sldId="280"/>
        </pc:sldMkLst>
        <pc:spChg chg="mod">
          <ac:chgData name="bakri younis" userId="db4df51e-d4a4-45a8-9ab9-7e1d1ff0a9fb" providerId="ADAL" clId="{ED0196B9-E10D-49E0-85AA-50AF9C8B8442}" dt="2026-09-07T14:40:01.244" v="475" actId="20577"/>
          <ac:spMkLst>
            <pc:docMk/>
            <pc:sldMk cId="873506968" sldId="280"/>
            <ac:spMk id="3" creationId="{CD89BBBA-8EF0-0C0D-AB2B-D6F4361A8573}"/>
          </ac:spMkLst>
        </pc:spChg>
      </pc:sldChg>
      <pc:sldChg chg="modSp mod">
        <pc:chgData name="bakri younis" userId="db4df51e-d4a4-45a8-9ab9-7e1d1ff0a9fb" providerId="ADAL" clId="{ED0196B9-E10D-49E0-85AA-50AF9C8B8442}" dt="2026-09-07T14:48:18.070" v="478" actId="313"/>
        <pc:sldMkLst>
          <pc:docMk/>
          <pc:sldMk cId="3435307332" sldId="288"/>
        </pc:sldMkLst>
        <pc:spChg chg="mod">
          <ac:chgData name="bakri younis" userId="db4df51e-d4a4-45a8-9ab9-7e1d1ff0a9fb" providerId="ADAL" clId="{ED0196B9-E10D-49E0-85AA-50AF9C8B8442}" dt="2026-09-07T14:48:18.070" v="478" actId="313"/>
          <ac:spMkLst>
            <pc:docMk/>
            <pc:sldMk cId="3435307332" sldId="288"/>
            <ac:spMk id="4" creationId="{A8197479-7F0E-A59B-F925-A104405437B8}"/>
          </ac:spMkLst>
        </pc:spChg>
      </pc:sldChg>
      <pc:sldChg chg="del">
        <pc:chgData name="bakri younis" userId="db4df51e-d4a4-45a8-9ab9-7e1d1ff0a9fb" providerId="ADAL" clId="{ED0196B9-E10D-49E0-85AA-50AF9C8B8442}" dt="2026-09-07T15:08:25.689" v="484" actId="47"/>
        <pc:sldMkLst>
          <pc:docMk/>
          <pc:sldMk cId="2523049168" sldId="299"/>
        </pc:sldMkLst>
      </pc:sldChg>
      <pc:sldChg chg="del">
        <pc:chgData name="bakri younis" userId="db4df51e-d4a4-45a8-9ab9-7e1d1ff0a9fb" providerId="ADAL" clId="{ED0196B9-E10D-49E0-85AA-50AF9C8B8442}" dt="2026-09-07T15:05:37.847" v="479" actId="47"/>
        <pc:sldMkLst>
          <pc:docMk/>
          <pc:sldMk cId="3635815692" sldId="300"/>
        </pc:sldMkLst>
      </pc:sldChg>
      <pc:sldChg chg="del">
        <pc:chgData name="bakri younis" userId="db4df51e-d4a4-45a8-9ab9-7e1d1ff0a9fb" providerId="ADAL" clId="{ED0196B9-E10D-49E0-85AA-50AF9C8B8442}" dt="2026-09-07T15:06:01.903" v="480" actId="47"/>
        <pc:sldMkLst>
          <pc:docMk/>
          <pc:sldMk cId="2374644770" sldId="301"/>
        </pc:sldMkLst>
      </pc:sldChg>
      <pc:sldChg chg="del">
        <pc:chgData name="bakri younis" userId="db4df51e-d4a4-45a8-9ab9-7e1d1ff0a9fb" providerId="ADAL" clId="{ED0196B9-E10D-49E0-85AA-50AF9C8B8442}" dt="2026-09-07T15:06:08.575" v="481" actId="47"/>
        <pc:sldMkLst>
          <pc:docMk/>
          <pc:sldMk cId="3164404163" sldId="302"/>
        </pc:sldMkLst>
      </pc:sldChg>
      <pc:sldChg chg="delSp modSp mod">
        <pc:chgData name="bakri younis" userId="db4df51e-d4a4-45a8-9ab9-7e1d1ff0a9fb" providerId="ADAL" clId="{ED0196B9-E10D-49E0-85AA-50AF9C8B8442}" dt="2026-09-07T15:06:23.106" v="483" actId="478"/>
        <pc:sldMkLst>
          <pc:docMk/>
          <pc:sldMk cId="2485354333" sldId="303"/>
        </pc:sldMkLst>
        <pc:spChg chg="del mod">
          <ac:chgData name="bakri younis" userId="db4df51e-d4a4-45a8-9ab9-7e1d1ff0a9fb" providerId="ADAL" clId="{ED0196B9-E10D-49E0-85AA-50AF9C8B8442}" dt="2026-09-07T15:06:23.106" v="483" actId="478"/>
          <ac:spMkLst>
            <pc:docMk/>
            <pc:sldMk cId="2485354333" sldId="303"/>
            <ac:spMk id="7" creationId="{B9D6269C-02A6-0899-CA56-30501DAEDAB3}"/>
          </ac:spMkLst>
        </pc:spChg>
      </pc:sldChg>
      <pc:sldChg chg="addSp modSp mod">
        <pc:chgData name="bakri younis" userId="db4df51e-d4a4-45a8-9ab9-7e1d1ff0a9fb" providerId="ADAL" clId="{ED0196B9-E10D-49E0-85AA-50AF9C8B8442}" dt="2026-09-06T19:44:27.740" v="9" actId="403"/>
        <pc:sldMkLst>
          <pc:docMk/>
          <pc:sldMk cId="3870261698" sldId="305"/>
        </pc:sldMkLst>
        <pc:spChg chg="add mod">
          <ac:chgData name="bakri younis" userId="db4df51e-d4a4-45a8-9ab9-7e1d1ff0a9fb" providerId="ADAL" clId="{ED0196B9-E10D-49E0-85AA-50AF9C8B8442}" dt="2026-09-06T19:44:27.740" v="9" actId="403"/>
          <ac:spMkLst>
            <pc:docMk/>
            <pc:sldMk cId="3870261698" sldId="305"/>
            <ac:spMk id="3" creationId="{F1595C4A-EF2A-996D-5B1F-4F6730ECB59B}"/>
          </ac:spMkLst>
        </pc:spChg>
      </pc:sldChg>
      <pc:sldChg chg="addSp modSp new mod">
        <pc:chgData name="bakri younis" userId="db4df51e-d4a4-45a8-9ab9-7e1d1ff0a9fb" providerId="ADAL" clId="{ED0196B9-E10D-49E0-85AA-50AF9C8B8442}" dt="2026-09-06T19:45:59.655" v="26" actId="1076"/>
        <pc:sldMkLst>
          <pc:docMk/>
          <pc:sldMk cId="301834841" sldId="306"/>
        </pc:sldMkLst>
        <pc:spChg chg="add mod">
          <ac:chgData name="bakri younis" userId="db4df51e-d4a4-45a8-9ab9-7e1d1ff0a9fb" providerId="ADAL" clId="{ED0196B9-E10D-49E0-85AA-50AF9C8B8442}" dt="2026-09-06T19:45:59.655" v="26" actId="1076"/>
          <ac:spMkLst>
            <pc:docMk/>
            <pc:sldMk cId="301834841" sldId="306"/>
            <ac:spMk id="3" creationId="{5992B3E6-31A1-F46A-6083-614436F6AB9C}"/>
          </ac:spMkLst>
        </pc:spChg>
      </pc:sldChg>
      <pc:sldChg chg="addSp delSp modSp new mod">
        <pc:chgData name="bakri younis" userId="db4df51e-d4a4-45a8-9ab9-7e1d1ff0a9fb" providerId="ADAL" clId="{ED0196B9-E10D-49E0-85AA-50AF9C8B8442}" dt="2026-09-06T19:47:15.996" v="34" actId="1076"/>
        <pc:sldMkLst>
          <pc:docMk/>
          <pc:sldMk cId="4282687279" sldId="307"/>
        </pc:sldMkLst>
        <pc:spChg chg="add del">
          <ac:chgData name="bakri younis" userId="db4df51e-d4a4-45a8-9ab9-7e1d1ff0a9fb" providerId="ADAL" clId="{ED0196B9-E10D-49E0-85AA-50AF9C8B8442}" dt="2026-09-06T19:46:34.235" v="28" actId="22"/>
          <ac:spMkLst>
            <pc:docMk/>
            <pc:sldMk cId="4282687279" sldId="307"/>
            <ac:spMk id="3" creationId="{421D8A52-13BB-7253-556B-96736A8D030F}"/>
          </ac:spMkLst>
        </pc:spChg>
        <pc:spChg chg="add mod">
          <ac:chgData name="bakri younis" userId="db4df51e-d4a4-45a8-9ab9-7e1d1ff0a9fb" providerId="ADAL" clId="{ED0196B9-E10D-49E0-85AA-50AF9C8B8442}" dt="2026-09-06T19:47:15.996" v="34" actId="1076"/>
          <ac:spMkLst>
            <pc:docMk/>
            <pc:sldMk cId="4282687279" sldId="307"/>
            <ac:spMk id="5" creationId="{FA163617-1B85-56B7-5418-F456BE822ABD}"/>
          </ac:spMkLst>
        </pc:spChg>
      </pc:sldChg>
      <pc:sldChg chg="addSp modSp new mod">
        <pc:chgData name="bakri younis" userId="db4df51e-d4a4-45a8-9ab9-7e1d1ff0a9fb" providerId="ADAL" clId="{ED0196B9-E10D-49E0-85AA-50AF9C8B8442}" dt="2026-09-06T19:52:35.360" v="62" actId="113"/>
        <pc:sldMkLst>
          <pc:docMk/>
          <pc:sldMk cId="3624771519" sldId="308"/>
        </pc:sldMkLst>
        <pc:graphicFrameChg chg="add mod modGraphic">
          <ac:chgData name="bakri younis" userId="db4df51e-d4a4-45a8-9ab9-7e1d1ff0a9fb" providerId="ADAL" clId="{ED0196B9-E10D-49E0-85AA-50AF9C8B8442}" dt="2026-09-06T19:52:35.360" v="62" actId="113"/>
          <ac:graphicFrameMkLst>
            <pc:docMk/>
            <pc:sldMk cId="3624771519" sldId="308"/>
            <ac:graphicFrameMk id="2" creationId="{7FCC030E-7331-EAF7-0F6F-61565121D500}"/>
          </ac:graphicFrameMkLst>
        </pc:graphicFrameChg>
      </pc:sldChg>
      <pc:sldChg chg="addSp modSp new mod">
        <pc:chgData name="bakri younis" userId="db4df51e-d4a4-45a8-9ab9-7e1d1ff0a9fb" providerId="ADAL" clId="{ED0196B9-E10D-49E0-85AA-50AF9C8B8442}" dt="2026-09-06T19:53:20.438" v="68" actId="13900"/>
        <pc:sldMkLst>
          <pc:docMk/>
          <pc:sldMk cId="3469934586" sldId="309"/>
        </pc:sldMkLst>
        <pc:spChg chg="add mod">
          <ac:chgData name="bakri younis" userId="db4df51e-d4a4-45a8-9ab9-7e1d1ff0a9fb" providerId="ADAL" clId="{ED0196B9-E10D-49E0-85AA-50AF9C8B8442}" dt="2026-09-06T19:53:20.438" v="68" actId="13900"/>
          <ac:spMkLst>
            <pc:docMk/>
            <pc:sldMk cId="3469934586" sldId="309"/>
            <ac:spMk id="3" creationId="{5003897E-49E7-9CAC-D3A4-683CC8B3DDF3}"/>
          </ac:spMkLst>
        </pc:spChg>
      </pc:sldChg>
      <pc:sldChg chg="addSp modSp new mod">
        <pc:chgData name="bakri younis" userId="db4df51e-d4a4-45a8-9ab9-7e1d1ff0a9fb" providerId="ADAL" clId="{ED0196B9-E10D-49E0-85AA-50AF9C8B8442}" dt="2026-09-06T19:54:53.573" v="74" actId="1076"/>
        <pc:sldMkLst>
          <pc:docMk/>
          <pc:sldMk cId="1986024246" sldId="310"/>
        </pc:sldMkLst>
        <pc:spChg chg="add mod">
          <ac:chgData name="bakri younis" userId="db4df51e-d4a4-45a8-9ab9-7e1d1ff0a9fb" providerId="ADAL" clId="{ED0196B9-E10D-49E0-85AA-50AF9C8B8442}" dt="2026-09-06T19:54:53.573" v="74" actId="1076"/>
          <ac:spMkLst>
            <pc:docMk/>
            <pc:sldMk cId="1986024246" sldId="310"/>
            <ac:spMk id="3" creationId="{F4554DD0-2172-42F2-8C34-BEAD97B69F83}"/>
          </ac:spMkLst>
        </pc:spChg>
      </pc:sldChg>
      <pc:sldChg chg="addSp modSp new mod">
        <pc:chgData name="bakri younis" userId="db4df51e-d4a4-45a8-9ab9-7e1d1ff0a9fb" providerId="ADAL" clId="{ED0196B9-E10D-49E0-85AA-50AF9C8B8442}" dt="2026-09-06T19:56:41.186" v="82" actId="20577"/>
        <pc:sldMkLst>
          <pc:docMk/>
          <pc:sldMk cId="227963712" sldId="311"/>
        </pc:sldMkLst>
        <pc:spChg chg="add mod">
          <ac:chgData name="bakri younis" userId="db4df51e-d4a4-45a8-9ab9-7e1d1ff0a9fb" providerId="ADAL" clId="{ED0196B9-E10D-49E0-85AA-50AF9C8B8442}" dt="2026-09-06T19:56:41.186" v="82" actId="20577"/>
          <ac:spMkLst>
            <pc:docMk/>
            <pc:sldMk cId="227963712" sldId="311"/>
            <ac:spMk id="3" creationId="{840FD475-C5C2-0139-81F6-BDB8A27EC3D2}"/>
          </ac:spMkLst>
        </pc:spChg>
      </pc:sldChg>
      <pc:sldChg chg="addSp modSp new mod">
        <pc:chgData name="bakri younis" userId="db4df51e-d4a4-45a8-9ab9-7e1d1ff0a9fb" providerId="ADAL" clId="{ED0196B9-E10D-49E0-85AA-50AF9C8B8442}" dt="2026-09-06T19:59:27.801" v="87" actId="255"/>
        <pc:sldMkLst>
          <pc:docMk/>
          <pc:sldMk cId="1688806634" sldId="312"/>
        </pc:sldMkLst>
        <pc:spChg chg="add mod">
          <ac:chgData name="bakri younis" userId="db4df51e-d4a4-45a8-9ab9-7e1d1ff0a9fb" providerId="ADAL" clId="{ED0196B9-E10D-49E0-85AA-50AF9C8B8442}" dt="2026-09-06T19:59:27.801" v="87" actId="255"/>
          <ac:spMkLst>
            <pc:docMk/>
            <pc:sldMk cId="1688806634" sldId="312"/>
            <ac:spMk id="3" creationId="{2AE42256-FD60-FEA0-E87E-1C351F05AB4F}"/>
          </ac:spMkLst>
        </pc:spChg>
      </pc:sldChg>
      <pc:sldChg chg="addSp modSp new mod">
        <pc:chgData name="bakri younis" userId="db4df51e-d4a4-45a8-9ab9-7e1d1ff0a9fb" providerId="ADAL" clId="{ED0196B9-E10D-49E0-85AA-50AF9C8B8442}" dt="2026-09-06T20:00:50.088" v="96" actId="207"/>
        <pc:sldMkLst>
          <pc:docMk/>
          <pc:sldMk cId="2967016364" sldId="313"/>
        </pc:sldMkLst>
        <pc:graphicFrameChg chg="add mod modGraphic">
          <ac:chgData name="bakri younis" userId="db4df51e-d4a4-45a8-9ab9-7e1d1ff0a9fb" providerId="ADAL" clId="{ED0196B9-E10D-49E0-85AA-50AF9C8B8442}" dt="2026-09-06T20:00:50.088" v="96" actId="207"/>
          <ac:graphicFrameMkLst>
            <pc:docMk/>
            <pc:sldMk cId="2967016364" sldId="313"/>
            <ac:graphicFrameMk id="2" creationId="{89554C03-0DD1-737F-8C7D-81DB70AEF0F2}"/>
          </ac:graphicFrameMkLst>
        </pc:graphicFrameChg>
      </pc:sldChg>
      <pc:sldChg chg="addSp modSp new mod">
        <pc:chgData name="bakri younis" userId="db4df51e-d4a4-45a8-9ab9-7e1d1ff0a9fb" providerId="ADAL" clId="{ED0196B9-E10D-49E0-85AA-50AF9C8B8442}" dt="2026-09-06T20:03:26.043" v="102" actId="255"/>
        <pc:sldMkLst>
          <pc:docMk/>
          <pc:sldMk cId="620608648" sldId="314"/>
        </pc:sldMkLst>
        <pc:spChg chg="add mod">
          <ac:chgData name="bakri younis" userId="db4df51e-d4a4-45a8-9ab9-7e1d1ff0a9fb" providerId="ADAL" clId="{ED0196B9-E10D-49E0-85AA-50AF9C8B8442}" dt="2026-09-06T20:03:26.043" v="102" actId="255"/>
          <ac:spMkLst>
            <pc:docMk/>
            <pc:sldMk cId="620608648" sldId="314"/>
            <ac:spMk id="3" creationId="{F632D03D-AD98-ADE5-EB3A-9543EA6BF75F}"/>
          </ac:spMkLst>
        </pc:spChg>
      </pc:sldChg>
      <pc:sldChg chg="addSp modSp new mod">
        <pc:chgData name="bakri younis" userId="db4df51e-d4a4-45a8-9ab9-7e1d1ff0a9fb" providerId="ADAL" clId="{ED0196B9-E10D-49E0-85AA-50AF9C8B8442}" dt="2026-09-06T20:04:17.608" v="108" actId="1076"/>
        <pc:sldMkLst>
          <pc:docMk/>
          <pc:sldMk cId="4198279120" sldId="315"/>
        </pc:sldMkLst>
        <pc:spChg chg="add mod">
          <ac:chgData name="bakri younis" userId="db4df51e-d4a4-45a8-9ab9-7e1d1ff0a9fb" providerId="ADAL" clId="{ED0196B9-E10D-49E0-85AA-50AF9C8B8442}" dt="2026-09-06T20:04:17.608" v="108" actId="1076"/>
          <ac:spMkLst>
            <pc:docMk/>
            <pc:sldMk cId="4198279120" sldId="315"/>
            <ac:spMk id="3" creationId="{B916EE07-B82F-5C6C-3BAC-E72395D57288}"/>
          </ac:spMkLst>
        </pc:spChg>
      </pc:sldChg>
      <pc:sldChg chg="addSp delSp modSp new mod">
        <pc:chgData name="bakri younis" userId="db4df51e-d4a4-45a8-9ab9-7e1d1ff0a9fb" providerId="ADAL" clId="{ED0196B9-E10D-49E0-85AA-50AF9C8B8442}" dt="2026-09-06T20:10:01.873" v="136" actId="21"/>
        <pc:sldMkLst>
          <pc:docMk/>
          <pc:sldMk cId="3635040149" sldId="316"/>
        </pc:sldMkLst>
        <pc:spChg chg="add del mod">
          <ac:chgData name="bakri younis" userId="db4df51e-d4a4-45a8-9ab9-7e1d1ff0a9fb" providerId="ADAL" clId="{ED0196B9-E10D-49E0-85AA-50AF9C8B8442}" dt="2026-09-06T20:07:54.763" v="127"/>
          <ac:spMkLst>
            <pc:docMk/>
            <pc:sldMk cId="3635040149" sldId="316"/>
            <ac:spMk id="3" creationId="{72CF6BFF-C90F-8AA8-62CE-94B41C9BCBAF}"/>
          </ac:spMkLst>
        </pc:spChg>
        <pc:spChg chg="add del mod">
          <ac:chgData name="bakri younis" userId="db4df51e-d4a4-45a8-9ab9-7e1d1ff0a9fb" providerId="ADAL" clId="{ED0196B9-E10D-49E0-85AA-50AF9C8B8442}" dt="2026-09-06T20:10:01.873" v="136" actId="21"/>
          <ac:spMkLst>
            <pc:docMk/>
            <pc:sldMk cId="3635040149" sldId="316"/>
            <ac:spMk id="5" creationId="{854C3473-28AC-8920-6AA0-0895C05D6614}"/>
          </ac:spMkLst>
        </pc:spChg>
        <pc:graphicFrameChg chg="add mod modGraphic">
          <ac:chgData name="bakri younis" userId="db4df51e-d4a4-45a8-9ab9-7e1d1ff0a9fb" providerId="ADAL" clId="{ED0196B9-E10D-49E0-85AA-50AF9C8B8442}" dt="2026-09-06T20:09:31.745" v="135" actId="2710"/>
          <ac:graphicFrameMkLst>
            <pc:docMk/>
            <pc:sldMk cId="3635040149" sldId="316"/>
            <ac:graphicFrameMk id="2" creationId="{ED2914C8-96BF-3D84-A98D-803885349CA2}"/>
          </ac:graphicFrameMkLst>
        </pc:graphicFrameChg>
      </pc:sldChg>
      <pc:sldChg chg="addSp modSp new mod">
        <pc:chgData name="bakri younis" userId="db4df51e-d4a4-45a8-9ab9-7e1d1ff0a9fb" providerId="ADAL" clId="{ED0196B9-E10D-49E0-85AA-50AF9C8B8442}" dt="2026-09-06T20:10:23.794" v="140" actId="14100"/>
        <pc:sldMkLst>
          <pc:docMk/>
          <pc:sldMk cId="663674029" sldId="317"/>
        </pc:sldMkLst>
        <pc:spChg chg="add mod">
          <ac:chgData name="bakri younis" userId="db4df51e-d4a4-45a8-9ab9-7e1d1ff0a9fb" providerId="ADAL" clId="{ED0196B9-E10D-49E0-85AA-50AF9C8B8442}" dt="2026-09-06T20:10:23.794" v="140" actId="14100"/>
          <ac:spMkLst>
            <pc:docMk/>
            <pc:sldMk cId="663674029" sldId="317"/>
            <ac:spMk id="3" creationId="{0959B15E-A5B6-5281-2A9D-12E4CD011A9F}"/>
          </ac:spMkLst>
        </pc:spChg>
      </pc:sldChg>
      <pc:sldChg chg="addSp modSp new mod">
        <pc:chgData name="bakri younis" userId="db4df51e-d4a4-45a8-9ab9-7e1d1ff0a9fb" providerId="ADAL" clId="{ED0196B9-E10D-49E0-85AA-50AF9C8B8442}" dt="2026-09-06T20:12:56.444" v="146" actId="1076"/>
        <pc:sldMkLst>
          <pc:docMk/>
          <pc:sldMk cId="1060877118" sldId="318"/>
        </pc:sldMkLst>
        <pc:spChg chg="add mod">
          <ac:chgData name="bakri younis" userId="db4df51e-d4a4-45a8-9ab9-7e1d1ff0a9fb" providerId="ADAL" clId="{ED0196B9-E10D-49E0-85AA-50AF9C8B8442}" dt="2026-09-06T20:12:56.444" v="146" actId="1076"/>
          <ac:spMkLst>
            <pc:docMk/>
            <pc:sldMk cId="1060877118" sldId="318"/>
            <ac:spMk id="3" creationId="{19C1E7EF-DEEA-DE12-FBF6-106824696AAD}"/>
          </ac:spMkLst>
        </pc:spChg>
      </pc:sldChg>
      <pc:sldChg chg="addSp modSp new mod">
        <pc:chgData name="bakri younis" userId="db4df51e-d4a4-45a8-9ab9-7e1d1ff0a9fb" providerId="ADAL" clId="{ED0196B9-E10D-49E0-85AA-50AF9C8B8442}" dt="2026-09-06T20:13:53.099" v="151" actId="1076"/>
        <pc:sldMkLst>
          <pc:docMk/>
          <pc:sldMk cId="1342353625" sldId="319"/>
        </pc:sldMkLst>
        <pc:spChg chg="add mod">
          <ac:chgData name="bakri younis" userId="db4df51e-d4a4-45a8-9ab9-7e1d1ff0a9fb" providerId="ADAL" clId="{ED0196B9-E10D-49E0-85AA-50AF9C8B8442}" dt="2026-09-06T20:13:53.099" v="151" actId="1076"/>
          <ac:spMkLst>
            <pc:docMk/>
            <pc:sldMk cId="1342353625" sldId="319"/>
            <ac:spMk id="3" creationId="{ABE101DA-08BB-7CB4-CE6C-AEFAC04FA8D3}"/>
          </ac:spMkLst>
        </pc:spChg>
      </pc:sldChg>
      <pc:sldChg chg="addSp modSp new mod">
        <pc:chgData name="bakri younis" userId="db4df51e-d4a4-45a8-9ab9-7e1d1ff0a9fb" providerId="ADAL" clId="{ED0196B9-E10D-49E0-85AA-50AF9C8B8442}" dt="2026-09-06T20:18:30.543" v="169" actId="2710"/>
        <pc:sldMkLst>
          <pc:docMk/>
          <pc:sldMk cId="2270369439" sldId="320"/>
        </pc:sldMkLst>
        <pc:spChg chg="add mod">
          <ac:chgData name="bakri younis" userId="db4df51e-d4a4-45a8-9ab9-7e1d1ff0a9fb" providerId="ADAL" clId="{ED0196B9-E10D-49E0-85AA-50AF9C8B8442}" dt="2026-09-06T20:18:30.543" v="169" actId="2710"/>
          <ac:spMkLst>
            <pc:docMk/>
            <pc:sldMk cId="2270369439" sldId="320"/>
            <ac:spMk id="4" creationId="{E586020C-9BA0-B91A-1753-37987B09FFD1}"/>
          </ac:spMkLst>
        </pc:spChg>
        <pc:graphicFrameChg chg="add mod modGraphic">
          <ac:chgData name="bakri younis" userId="db4df51e-d4a4-45a8-9ab9-7e1d1ff0a9fb" providerId="ADAL" clId="{ED0196B9-E10D-49E0-85AA-50AF9C8B8442}" dt="2026-09-06T20:18:12.278" v="167" actId="207"/>
          <ac:graphicFrameMkLst>
            <pc:docMk/>
            <pc:sldMk cId="2270369439" sldId="320"/>
            <ac:graphicFrameMk id="2" creationId="{99338614-3C41-3A6A-6373-F4765C3FBB6A}"/>
          </ac:graphicFrameMkLst>
        </pc:graphicFrameChg>
      </pc:sldChg>
      <pc:sldChg chg="addSp modSp new mod">
        <pc:chgData name="bakri younis" userId="db4df51e-d4a4-45a8-9ab9-7e1d1ff0a9fb" providerId="ADAL" clId="{ED0196B9-E10D-49E0-85AA-50AF9C8B8442}" dt="2026-09-06T20:20:02.157" v="175" actId="1076"/>
        <pc:sldMkLst>
          <pc:docMk/>
          <pc:sldMk cId="58087653" sldId="321"/>
        </pc:sldMkLst>
        <pc:spChg chg="add mod">
          <ac:chgData name="bakri younis" userId="db4df51e-d4a4-45a8-9ab9-7e1d1ff0a9fb" providerId="ADAL" clId="{ED0196B9-E10D-49E0-85AA-50AF9C8B8442}" dt="2026-09-06T20:20:02.157" v="175" actId="1076"/>
          <ac:spMkLst>
            <pc:docMk/>
            <pc:sldMk cId="58087653" sldId="321"/>
            <ac:spMk id="3" creationId="{00BABD92-B0F6-0E6A-C14C-A022F713DF8F}"/>
          </ac:spMkLst>
        </pc:spChg>
      </pc:sldChg>
      <pc:sldChg chg="addSp modSp new mod">
        <pc:chgData name="bakri younis" userId="db4df51e-d4a4-45a8-9ab9-7e1d1ff0a9fb" providerId="ADAL" clId="{ED0196B9-E10D-49E0-85AA-50AF9C8B8442}" dt="2026-09-06T20:21:10.780" v="180" actId="14100"/>
        <pc:sldMkLst>
          <pc:docMk/>
          <pc:sldMk cId="3593596593" sldId="322"/>
        </pc:sldMkLst>
        <pc:spChg chg="add mod">
          <ac:chgData name="bakri younis" userId="db4df51e-d4a4-45a8-9ab9-7e1d1ff0a9fb" providerId="ADAL" clId="{ED0196B9-E10D-49E0-85AA-50AF9C8B8442}" dt="2026-09-06T20:21:10.780" v="180" actId="14100"/>
          <ac:spMkLst>
            <pc:docMk/>
            <pc:sldMk cId="3593596593" sldId="322"/>
            <ac:spMk id="3" creationId="{02DAC7B8-2CB1-A734-DEAB-93A3D58B8346}"/>
          </ac:spMkLst>
        </pc:spChg>
      </pc:sldChg>
      <pc:sldChg chg="addSp modSp new mod">
        <pc:chgData name="bakri younis" userId="db4df51e-d4a4-45a8-9ab9-7e1d1ff0a9fb" providerId="ADAL" clId="{ED0196B9-E10D-49E0-85AA-50AF9C8B8442}" dt="2026-09-06T20:22:22.999" v="188" actId="14100"/>
        <pc:sldMkLst>
          <pc:docMk/>
          <pc:sldMk cId="428521998" sldId="323"/>
        </pc:sldMkLst>
        <pc:spChg chg="add mod">
          <ac:chgData name="bakri younis" userId="db4df51e-d4a4-45a8-9ab9-7e1d1ff0a9fb" providerId="ADAL" clId="{ED0196B9-E10D-49E0-85AA-50AF9C8B8442}" dt="2026-09-06T20:21:47.548" v="185" actId="2710"/>
          <ac:spMkLst>
            <pc:docMk/>
            <pc:sldMk cId="428521998" sldId="323"/>
            <ac:spMk id="3" creationId="{C5C0C0DC-D39A-F867-8ECB-A4D581CDA003}"/>
          </ac:spMkLst>
        </pc:spChg>
        <pc:picChg chg="add mod">
          <ac:chgData name="bakri younis" userId="db4df51e-d4a4-45a8-9ab9-7e1d1ff0a9fb" providerId="ADAL" clId="{ED0196B9-E10D-49E0-85AA-50AF9C8B8442}" dt="2026-09-06T20:22:22.999" v="188" actId="14100"/>
          <ac:picMkLst>
            <pc:docMk/>
            <pc:sldMk cId="428521998" sldId="323"/>
            <ac:picMk id="4" creationId="{2B493CB3-CEF3-A278-F953-4831D87BE966}"/>
          </ac:picMkLst>
        </pc:picChg>
      </pc:sldChg>
      <pc:sldChg chg="addSp modSp new mod">
        <pc:chgData name="bakri younis" userId="db4df51e-d4a4-45a8-9ab9-7e1d1ff0a9fb" providerId="ADAL" clId="{ED0196B9-E10D-49E0-85AA-50AF9C8B8442}" dt="2026-09-06T20:23:39.436" v="195" actId="14100"/>
        <pc:sldMkLst>
          <pc:docMk/>
          <pc:sldMk cId="2806182930" sldId="324"/>
        </pc:sldMkLst>
        <pc:spChg chg="add">
          <ac:chgData name="bakri younis" userId="db4df51e-d4a4-45a8-9ab9-7e1d1ff0a9fb" providerId="ADAL" clId="{ED0196B9-E10D-49E0-85AA-50AF9C8B8442}" dt="2026-09-06T20:22:59.775" v="189"/>
          <ac:spMkLst>
            <pc:docMk/>
            <pc:sldMk cId="2806182930" sldId="324"/>
            <ac:spMk id="2" creationId="{BB0AEDD2-0F3A-EF22-E654-B79DF4BB3506}"/>
          </ac:spMkLst>
        </pc:spChg>
        <pc:spChg chg="add">
          <ac:chgData name="bakri younis" userId="db4df51e-d4a4-45a8-9ab9-7e1d1ff0a9fb" providerId="ADAL" clId="{ED0196B9-E10D-49E0-85AA-50AF9C8B8442}" dt="2026-09-06T20:22:59.775" v="189"/>
          <ac:spMkLst>
            <pc:docMk/>
            <pc:sldMk cId="2806182930" sldId="324"/>
            <ac:spMk id="3" creationId="{FF0C4D47-465B-F465-861F-59C43800DF16}"/>
          </ac:spMkLst>
        </pc:spChg>
        <pc:spChg chg="add mod">
          <ac:chgData name="bakri younis" userId="db4df51e-d4a4-45a8-9ab9-7e1d1ff0a9fb" providerId="ADAL" clId="{ED0196B9-E10D-49E0-85AA-50AF9C8B8442}" dt="2026-09-06T20:23:21.954" v="191" actId="1076"/>
          <ac:spMkLst>
            <pc:docMk/>
            <pc:sldMk cId="2806182930" sldId="324"/>
            <ac:spMk id="5" creationId="{F3310EB3-36C1-5FD7-9EB9-AD163D5CCA21}"/>
          </ac:spMkLst>
        </pc:spChg>
        <pc:picChg chg="add mod">
          <ac:chgData name="bakri younis" userId="db4df51e-d4a4-45a8-9ab9-7e1d1ff0a9fb" providerId="ADAL" clId="{ED0196B9-E10D-49E0-85AA-50AF9C8B8442}" dt="2026-09-06T20:23:39.436" v="195" actId="14100"/>
          <ac:picMkLst>
            <pc:docMk/>
            <pc:sldMk cId="2806182930" sldId="324"/>
            <ac:picMk id="6" creationId="{6BA0CEFE-6313-0D6B-2562-6E3DA631DA8D}"/>
          </ac:picMkLst>
        </pc:picChg>
        <pc:picChg chg="add">
          <ac:chgData name="bakri younis" userId="db4df51e-d4a4-45a8-9ab9-7e1d1ff0a9fb" providerId="ADAL" clId="{ED0196B9-E10D-49E0-85AA-50AF9C8B8442}" dt="2026-09-06T20:22:59.775" v="189"/>
          <ac:picMkLst>
            <pc:docMk/>
            <pc:sldMk cId="2806182930" sldId="324"/>
            <ac:picMk id="1025" creationId="{DCE5DA2D-AF21-8B77-F484-5CDDED41F9DD}"/>
          </ac:picMkLst>
        </pc:picChg>
      </pc:sldChg>
      <pc:sldChg chg="addSp modSp new mod">
        <pc:chgData name="bakri younis" userId="db4df51e-d4a4-45a8-9ab9-7e1d1ff0a9fb" providerId="ADAL" clId="{ED0196B9-E10D-49E0-85AA-50AF9C8B8442}" dt="2026-09-06T20:25:01.029" v="211" actId="1076"/>
        <pc:sldMkLst>
          <pc:docMk/>
          <pc:sldMk cId="1801726309" sldId="325"/>
        </pc:sldMkLst>
        <pc:spChg chg="add mod">
          <ac:chgData name="bakri younis" userId="db4df51e-d4a4-45a8-9ab9-7e1d1ff0a9fb" providerId="ADAL" clId="{ED0196B9-E10D-49E0-85AA-50AF9C8B8442}" dt="2026-09-06T20:24:34.257" v="207" actId="255"/>
          <ac:spMkLst>
            <pc:docMk/>
            <pc:sldMk cId="1801726309" sldId="325"/>
            <ac:spMk id="3" creationId="{D2979667-4E09-A7E1-4044-78F99B97EC0C}"/>
          </ac:spMkLst>
        </pc:spChg>
        <pc:picChg chg="add mod">
          <ac:chgData name="bakri younis" userId="db4df51e-d4a4-45a8-9ab9-7e1d1ff0a9fb" providerId="ADAL" clId="{ED0196B9-E10D-49E0-85AA-50AF9C8B8442}" dt="2026-09-06T20:25:01.029" v="211" actId="1076"/>
          <ac:picMkLst>
            <pc:docMk/>
            <pc:sldMk cId="1801726309" sldId="325"/>
            <ac:picMk id="4" creationId="{E5CC8BD2-A316-AB06-537B-427C36738465}"/>
          </ac:picMkLst>
        </pc:picChg>
      </pc:sldChg>
      <pc:sldChg chg="addSp modSp new mod">
        <pc:chgData name="bakri younis" userId="db4df51e-d4a4-45a8-9ab9-7e1d1ff0a9fb" providerId="ADAL" clId="{ED0196B9-E10D-49E0-85AA-50AF9C8B8442}" dt="2026-09-06T20:45:49.455" v="314" actId="404"/>
        <pc:sldMkLst>
          <pc:docMk/>
          <pc:sldMk cId="3211987446" sldId="326"/>
        </pc:sldMkLst>
        <pc:spChg chg="add mod">
          <ac:chgData name="bakri younis" userId="db4df51e-d4a4-45a8-9ab9-7e1d1ff0a9fb" providerId="ADAL" clId="{ED0196B9-E10D-49E0-85AA-50AF9C8B8442}" dt="2026-09-06T20:45:49.455" v="314" actId="404"/>
          <ac:spMkLst>
            <pc:docMk/>
            <pc:sldMk cId="3211987446" sldId="326"/>
            <ac:spMk id="3" creationId="{75CDEFB6-BF92-2C1E-4AC2-1722F046A27A}"/>
          </ac:spMkLst>
        </pc:spChg>
      </pc:sldChg>
      <pc:sldChg chg="addSp delSp modSp new mod">
        <pc:chgData name="bakri younis" userId="db4df51e-d4a4-45a8-9ab9-7e1d1ff0a9fb" providerId="ADAL" clId="{ED0196B9-E10D-49E0-85AA-50AF9C8B8442}" dt="2026-09-06T20:30:52.321" v="235" actId="1076"/>
        <pc:sldMkLst>
          <pc:docMk/>
          <pc:sldMk cId="1521073928" sldId="327"/>
        </pc:sldMkLst>
        <pc:spChg chg="add mod">
          <ac:chgData name="bakri younis" userId="db4df51e-d4a4-45a8-9ab9-7e1d1ff0a9fb" providerId="ADAL" clId="{ED0196B9-E10D-49E0-85AA-50AF9C8B8442}" dt="2026-09-06T20:30:45.178" v="232" actId="255"/>
          <ac:spMkLst>
            <pc:docMk/>
            <pc:sldMk cId="1521073928" sldId="327"/>
            <ac:spMk id="5" creationId="{48C70D85-F8DC-B90C-817D-9A673C774668}"/>
          </ac:spMkLst>
        </pc:spChg>
        <pc:graphicFrameChg chg="add del mod modGraphic">
          <ac:chgData name="bakri younis" userId="db4df51e-d4a4-45a8-9ab9-7e1d1ff0a9fb" providerId="ADAL" clId="{ED0196B9-E10D-49E0-85AA-50AF9C8B8442}" dt="2026-09-06T20:26:28.447" v="220" actId="478"/>
          <ac:graphicFrameMkLst>
            <pc:docMk/>
            <pc:sldMk cId="1521073928" sldId="327"/>
            <ac:graphicFrameMk id="3" creationId="{E0EF6BD9-4307-3C7D-1A16-E7FEA2BBDF9F}"/>
          </ac:graphicFrameMkLst>
        </pc:graphicFrameChg>
        <pc:picChg chg="add del mod">
          <ac:chgData name="bakri younis" userId="db4df51e-d4a4-45a8-9ab9-7e1d1ff0a9fb" providerId="ADAL" clId="{ED0196B9-E10D-49E0-85AA-50AF9C8B8442}" dt="2026-09-06T20:25:37.312" v="213" actId="478"/>
          <ac:picMkLst>
            <pc:docMk/>
            <pc:sldMk cId="1521073928" sldId="327"/>
            <ac:picMk id="2" creationId="{F4A3BF37-0CED-660E-444B-E048C7523C4E}"/>
          </ac:picMkLst>
        </pc:picChg>
        <pc:picChg chg="add mod">
          <ac:chgData name="bakri younis" userId="db4df51e-d4a4-45a8-9ab9-7e1d1ff0a9fb" providerId="ADAL" clId="{ED0196B9-E10D-49E0-85AA-50AF9C8B8442}" dt="2026-09-06T20:30:52.321" v="235" actId="1076"/>
          <ac:picMkLst>
            <pc:docMk/>
            <pc:sldMk cId="1521073928" sldId="327"/>
            <ac:picMk id="6" creationId="{FECC2F80-3572-B009-4B1F-A762BF1CB65F}"/>
          </ac:picMkLst>
        </pc:picChg>
      </pc:sldChg>
      <pc:sldChg chg="addSp delSp modSp new mod setBg">
        <pc:chgData name="bakri younis" userId="db4df51e-d4a4-45a8-9ab9-7e1d1ff0a9fb" providerId="ADAL" clId="{ED0196B9-E10D-49E0-85AA-50AF9C8B8442}" dt="2026-09-06T20:35:02.998" v="249" actId="2711"/>
        <pc:sldMkLst>
          <pc:docMk/>
          <pc:sldMk cId="1875461176" sldId="328"/>
        </pc:sldMkLst>
        <pc:spChg chg="add del">
          <ac:chgData name="bakri younis" userId="db4df51e-d4a4-45a8-9ab9-7e1d1ff0a9fb" providerId="ADAL" clId="{ED0196B9-E10D-49E0-85AA-50AF9C8B8442}" dt="2026-09-06T20:26:43.271" v="221" actId="21"/>
          <ac:spMkLst>
            <pc:docMk/>
            <pc:sldMk cId="1875461176" sldId="328"/>
            <ac:spMk id="3" creationId="{478F91E8-E49E-2E46-3A5D-5E42A6138FA4}"/>
          </ac:spMkLst>
        </pc:spChg>
        <pc:spChg chg="add mod">
          <ac:chgData name="bakri younis" userId="db4df51e-d4a4-45a8-9ab9-7e1d1ff0a9fb" providerId="ADAL" clId="{ED0196B9-E10D-49E0-85AA-50AF9C8B8442}" dt="2026-09-06T20:35:02.998" v="249" actId="2711"/>
          <ac:spMkLst>
            <pc:docMk/>
            <pc:sldMk cId="1875461176" sldId="328"/>
            <ac:spMk id="5" creationId="{2E1EF321-57B9-86C5-6E22-77F0FEB7B0F1}"/>
          </ac:spMkLst>
        </pc:spChg>
      </pc:sldChg>
      <pc:sldChg chg="addSp modSp new mod">
        <pc:chgData name="bakri younis" userId="db4df51e-d4a4-45a8-9ab9-7e1d1ff0a9fb" providerId="ADAL" clId="{ED0196B9-E10D-49E0-85AA-50AF9C8B8442}" dt="2026-09-06T20:34:41.673" v="247" actId="14100"/>
        <pc:sldMkLst>
          <pc:docMk/>
          <pc:sldMk cId="1258688838" sldId="329"/>
        </pc:sldMkLst>
        <pc:spChg chg="add mod">
          <ac:chgData name="bakri younis" userId="db4df51e-d4a4-45a8-9ab9-7e1d1ff0a9fb" providerId="ADAL" clId="{ED0196B9-E10D-49E0-85AA-50AF9C8B8442}" dt="2026-09-06T20:34:41.673" v="247" actId="14100"/>
          <ac:spMkLst>
            <pc:docMk/>
            <pc:sldMk cId="1258688838" sldId="329"/>
            <ac:spMk id="3" creationId="{B5A06A93-C7AC-7833-5771-B221C65E668C}"/>
          </ac:spMkLst>
        </pc:spChg>
      </pc:sldChg>
      <pc:sldChg chg="addSp modSp new mod">
        <pc:chgData name="bakri younis" userId="db4df51e-d4a4-45a8-9ab9-7e1d1ff0a9fb" providerId="ADAL" clId="{ED0196B9-E10D-49E0-85AA-50AF9C8B8442}" dt="2026-09-06T20:36:38.110" v="255" actId="2710"/>
        <pc:sldMkLst>
          <pc:docMk/>
          <pc:sldMk cId="3205762559" sldId="330"/>
        </pc:sldMkLst>
        <pc:spChg chg="add mod">
          <ac:chgData name="bakri younis" userId="db4df51e-d4a4-45a8-9ab9-7e1d1ff0a9fb" providerId="ADAL" clId="{ED0196B9-E10D-49E0-85AA-50AF9C8B8442}" dt="2026-09-06T20:36:38.110" v="255" actId="2710"/>
          <ac:spMkLst>
            <pc:docMk/>
            <pc:sldMk cId="3205762559" sldId="330"/>
            <ac:spMk id="3" creationId="{E7C74231-E92A-DA27-7467-68E9CFFB7DAD}"/>
          </ac:spMkLst>
        </pc:spChg>
      </pc:sldChg>
      <pc:sldChg chg="addSp delSp modSp new mod">
        <pc:chgData name="bakri younis" userId="db4df51e-d4a4-45a8-9ab9-7e1d1ff0a9fb" providerId="ADAL" clId="{ED0196B9-E10D-49E0-85AA-50AF9C8B8442}" dt="2026-09-06T20:39:40.838" v="276" actId="113"/>
        <pc:sldMkLst>
          <pc:docMk/>
          <pc:sldMk cId="927069591" sldId="331"/>
        </pc:sldMkLst>
        <pc:spChg chg="add mod">
          <ac:chgData name="bakri younis" userId="db4df51e-d4a4-45a8-9ab9-7e1d1ff0a9fb" providerId="ADAL" clId="{ED0196B9-E10D-49E0-85AA-50AF9C8B8442}" dt="2026-09-06T20:39:05.819" v="269" actId="2710"/>
          <ac:spMkLst>
            <pc:docMk/>
            <pc:sldMk cId="927069591" sldId="331"/>
            <ac:spMk id="3" creationId="{024EE209-01F3-0DA2-8EB1-6D366ED5C4E3}"/>
          </ac:spMkLst>
        </pc:spChg>
        <pc:spChg chg="add del mod">
          <ac:chgData name="bakri younis" userId="db4df51e-d4a4-45a8-9ab9-7e1d1ff0a9fb" providerId="ADAL" clId="{ED0196B9-E10D-49E0-85AA-50AF9C8B8442}" dt="2026-09-06T20:39:10.451" v="272"/>
          <ac:spMkLst>
            <pc:docMk/>
            <pc:sldMk cId="927069591" sldId="331"/>
            <ac:spMk id="5" creationId="{E446D3E2-383A-55A0-B91E-3B457C4D6E1D}"/>
          </ac:spMkLst>
        </pc:spChg>
        <pc:graphicFrameChg chg="add mod modGraphic">
          <ac:chgData name="bakri younis" userId="db4df51e-d4a4-45a8-9ab9-7e1d1ff0a9fb" providerId="ADAL" clId="{ED0196B9-E10D-49E0-85AA-50AF9C8B8442}" dt="2026-09-06T20:39:40.838" v="276" actId="113"/>
          <ac:graphicFrameMkLst>
            <pc:docMk/>
            <pc:sldMk cId="927069591" sldId="331"/>
            <ac:graphicFrameMk id="4" creationId="{414F185F-487B-0109-510D-CDBD071C042D}"/>
          </ac:graphicFrameMkLst>
        </pc:graphicFrameChg>
      </pc:sldChg>
      <pc:sldChg chg="addSp delSp modSp new mod">
        <pc:chgData name="bakri younis" userId="db4df51e-d4a4-45a8-9ab9-7e1d1ff0a9fb" providerId="ADAL" clId="{ED0196B9-E10D-49E0-85AA-50AF9C8B8442}" dt="2026-09-06T20:41:44.873" v="288" actId="21"/>
        <pc:sldMkLst>
          <pc:docMk/>
          <pc:sldMk cId="46350212" sldId="332"/>
        </pc:sldMkLst>
        <pc:spChg chg="add mod">
          <ac:chgData name="bakri younis" userId="db4df51e-d4a4-45a8-9ab9-7e1d1ff0a9fb" providerId="ADAL" clId="{ED0196B9-E10D-49E0-85AA-50AF9C8B8442}" dt="2026-09-06T20:41:40.156" v="287" actId="255"/>
          <ac:spMkLst>
            <pc:docMk/>
            <pc:sldMk cId="46350212" sldId="332"/>
            <ac:spMk id="3" creationId="{2ACC6068-C9A1-719B-60EF-AA375AAAE0AE}"/>
          </ac:spMkLst>
        </pc:spChg>
        <pc:graphicFrameChg chg="add del mod modGraphic">
          <ac:chgData name="bakri younis" userId="db4df51e-d4a4-45a8-9ab9-7e1d1ff0a9fb" providerId="ADAL" clId="{ED0196B9-E10D-49E0-85AA-50AF9C8B8442}" dt="2026-09-06T20:41:44.873" v="288" actId="21"/>
          <ac:graphicFrameMkLst>
            <pc:docMk/>
            <pc:sldMk cId="46350212" sldId="332"/>
            <ac:graphicFrameMk id="4" creationId="{FE95B736-305D-B35B-9782-6130FC7B9C7D}"/>
          </ac:graphicFrameMkLst>
        </pc:graphicFrameChg>
      </pc:sldChg>
      <pc:sldChg chg="addSp modSp new mod">
        <pc:chgData name="bakri younis" userId="db4df51e-d4a4-45a8-9ab9-7e1d1ff0a9fb" providerId="ADAL" clId="{ED0196B9-E10D-49E0-85AA-50AF9C8B8442}" dt="2026-09-06T20:44:23.086" v="302" actId="255"/>
        <pc:sldMkLst>
          <pc:docMk/>
          <pc:sldMk cId="66534738" sldId="333"/>
        </pc:sldMkLst>
        <pc:graphicFrameChg chg="add mod modGraphic">
          <ac:chgData name="bakri younis" userId="db4df51e-d4a4-45a8-9ab9-7e1d1ff0a9fb" providerId="ADAL" clId="{ED0196B9-E10D-49E0-85AA-50AF9C8B8442}" dt="2026-09-06T20:44:23.086" v="302" actId="255"/>
          <ac:graphicFrameMkLst>
            <pc:docMk/>
            <pc:sldMk cId="66534738" sldId="333"/>
            <ac:graphicFrameMk id="3" creationId="{749A6CF1-34C7-5FA4-85CD-923096EED8CA}"/>
          </ac:graphicFrameMkLst>
        </pc:graphicFrameChg>
      </pc:sldChg>
      <pc:sldChg chg="addSp modSp new mod">
        <pc:chgData name="bakri younis" userId="db4df51e-d4a4-45a8-9ab9-7e1d1ff0a9fb" providerId="ADAL" clId="{ED0196B9-E10D-49E0-85AA-50AF9C8B8442}" dt="2026-09-06T20:46:44.229" v="330" actId="1076"/>
        <pc:sldMkLst>
          <pc:docMk/>
          <pc:sldMk cId="1854916721" sldId="334"/>
        </pc:sldMkLst>
        <pc:spChg chg="add mod">
          <ac:chgData name="bakri younis" userId="db4df51e-d4a4-45a8-9ab9-7e1d1ff0a9fb" providerId="ADAL" clId="{ED0196B9-E10D-49E0-85AA-50AF9C8B8442}" dt="2026-09-06T20:46:44.229" v="330" actId="1076"/>
          <ac:spMkLst>
            <pc:docMk/>
            <pc:sldMk cId="1854916721" sldId="334"/>
            <ac:spMk id="3" creationId="{0F782BCD-423E-3007-5031-6C4CA0550672}"/>
          </ac:spMkLst>
        </pc:spChg>
      </pc:sldChg>
      <pc:sldChg chg="addSp modSp new mod">
        <pc:chgData name="bakri younis" userId="db4df51e-d4a4-45a8-9ab9-7e1d1ff0a9fb" providerId="ADAL" clId="{ED0196B9-E10D-49E0-85AA-50AF9C8B8442}" dt="2026-09-06T20:49:18.378" v="336" actId="2710"/>
        <pc:sldMkLst>
          <pc:docMk/>
          <pc:sldMk cId="2265496481" sldId="335"/>
        </pc:sldMkLst>
        <pc:spChg chg="add mod">
          <ac:chgData name="bakri younis" userId="db4df51e-d4a4-45a8-9ab9-7e1d1ff0a9fb" providerId="ADAL" clId="{ED0196B9-E10D-49E0-85AA-50AF9C8B8442}" dt="2026-09-06T20:49:18.378" v="336" actId="2710"/>
          <ac:spMkLst>
            <pc:docMk/>
            <pc:sldMk cId="2265496481" sldId="335"/>
            <ac:spMk id="3" creationId="{0AEE519A-1F68-40D2-BA00-6981657D0D63}"/>
          </ac:spMkLst>
        </pc:spChg>
      </pc:sldChg>
      <pc:sldChg chg="addSp modSp new mod">
        <pc:chgData name="bakri younis" userId="db4df51e-d4a4-45a8-9ab9-7e1d1ff0a9fb" providerId="ADAL" clId="{ED0196B9-E10D-49E0-85AA-50AF9C8B8442}" dt="2026-09-06T20:51:55.109" v="346" actId="2710"/>
        <pc:sldMkLst>
          <pc:docMk/>
          <pc:sldMk cId="2461832531" sldId="336"/>
        </pc:sldMkLst>
        <pc:spChg chg="add mod">
          <ac:chgData name="bakri younis" userId="db4df51e-d4a4-45a8-9ab9-7e1d1ff0a9fb" providerId="ADAL" clId="{ED0196B9-E10D-49E0-85AA-50AF9C8B8442}" dt="2026-09-06T20:51:55.109" v="346" actId="2710"/>
          <ac:spMkLst>
            <pc:docMk/>
            <pc:sldMk cId="2461832531" sldId="336"/>
            <ac:spMk id="3" creationId="{3F4F0598-BD96-A062-2B8D-DCD7463F71EC}"/>
          </ac:spMkLst>
        </pc:spChg>
      </pc:sldChg>
      <pc:sldChg chg="addSp modSp new mod">
        <pc:chgData name="bakri younis" userId="db4df51e-d4a4-45a8-9ab9-7e1d1ff0a9fb" providerId="ADAL" clId="{ED0196B9-E10D-49E0-85AA-50AF9C8B8442}" dt="2026-09-06T20:59:21.743" v="396"/>
        <pc:sldMkLst>
          <pc:docMk/>
          <pc:sldMk cId="4269347061" sldId="337"/>
        </pc:sldMkLst>
        <pc:graphicFrameChg chg="add mod modGraphic">
          <ac:chgData name="bakri younis" userId="db4df51e-d4a4-45a8-9ab9-7e1d1ff0a9fb" providerId="ADAL" clId="{ED0196B9-E10D-49E0-85AA-50AF9C8B8442}" dt="2026-09-06T20:59:21.743" v="396"/>
          <ac:graphicFrameMkLst>
            <pc:docMk/>
            <pc:sldMk cId="4269347061" sldId="337"/>
            <ac:graphicFrameMk id="2" creationId="{820A558D-8999-9BD5-ED1C-42585197DC6D}"/>
          </ac:graphicFrameMkLst>
        </pc:graphicFrameChg>
      </pc:sldChg>
      <pc:sldChg chg="new del">
        <pc:chgData name="bakri younis" userId="db4df51e-d4a4-45a8-9ab9-7e1d1ff0a9fb" providerId="ADAL" clId="{ED0196B9-E10D-49E0-85AA-50AF9C8B8442}" dt="2026-09-06T20:57:13.517" v="384" actId="47"/>
        <pc:sldMkLst>
          <pc:docMk/>
          <pc:sldMk cId="2674910818" sldId="338"/>
        </pc:sldMkLst>
      </pc:sldChg>
      <pc:sldChg chg="addSp modSp new del">
        <pc:chgData name="bakri younis" userId="db4df51e-d4a4-45a8-9ab9-7e1d1ff0a9fb" providerId="ADAL" clId="{ED0196B9-E10D-49E0-85AA-50AF9C8B8442}" dt="2026-09-06T20:58:15.496" v="387" actId="47"/>
        <pc:sldMkLst>
          <pc:docMk/>
          <pc:sldMk cId="3841073846" sldId="339"/>
        </pc:sldMkLst>
        <pc:graphicFrameChg chg="add mod">
          <ac:chgData name="bakri younis" userId="db4df51e-d4a4-45a8-9ab9-7e1d1ff0a9fb" providerId="ADAL" clId="{ED0196B9-E10D-49E0-85AA-50AF9C8B8442}" dt="2026-09-06T20:57:05.512" v="383"/>
          <ac:graphicFrameMkLst>
            <pc:docMk/>
            <pc:sldMk cId="3841073846" sldId="339"/>
            <ac:graphicFrameMk id="2" creationId="{954A407E-4108-4A58-8FAC-B11E8338AD49}"/>
          </ac:graphicFrameMkLst>
        </pc:graphicFrameChg>
      </pc:sldChg>
      <pc:sldChg chg="addSp modSp new mod">
        <pc:chgData name="bakri younis" userId="db4df51e-d4a4-45a8-9ab9-7e1d1ff0a9fb" providerId="ADAL" clId="{ED0196B9-E10D-49E0-85AA-50AF9C8B8442}" dt="2026-09-06T21:00:20.996" v="407" actId="14734"/>
        <pc:sldMkLst>
          <pc:docMk/>
          <pc:sldMk cId="1529963680" sldId="340"/>
        </pc:sldMkLst>
        <pc:graphicFrameChg chg="add mod modGraphic">
          <ac:chgData name="bakri younis" userId="db4df51e-d4a4-45a8-9ab9-7e1d1ff0a9fb" providerId="ADAL" clId="{ED0196B9-E10D-49E0-85AA-50AF9C8B8442}" dt="2026-09-06T21:00:20.996" v="407" actId="14734"/>
          <ac:graphicFrameMkLst>
            <pc:docMk/>
            <pc:sldMk cId="1529963680" sldId="340"/>
            <ac:graphicFrameMk id="3" creationId="{0D793BE3-218F-95CF-7119-F7E4516DE130}"/>
          </ac:graphicFrameMkLst>
        </pc:graphicFrameChg>
      </pc:sldChg>
      <pc:sldChg chg="addSp modSp new mod">
        <pc:chgData name="bakri younis" userId="db4df51e-d4a4-45a8-9ab9-7e1d1ff0a9fb" providerId="ADAL" clId="{ED0196B9-E10D-49E0-85AA-50AF9C8B8442}" dt="2026-09-06T21:01:16.401" v="415" actId="255"/>
        <pc:sldMkLst>
          <pc:docMk/>
          <pc:sldMk cId="3744169381" sldId="341"/>
        </pc:sldMkLst>
        <pc:spChg chg="add mod">
          <ac:chgData name="bakri younis" userId="db4df51e-d4a4-45a8-9ab9-7e1d1ff0a9fb" providerId="ADAL" clId="{ED0196B9-E10D-49E0-85AA-50AF9C8B8442}" dt="2026-09-06T21:01:16.401" v="415" actId="255"/>
          <ac:spMkLst>
            <pc:docMk/>
            <pc:sldMk cId="3744169381" sldId="341"/>
            <ac:spMk id="3" creationId="{06DDDFB5-8BA7-BF89-C6A7-8B23252FBB01}"/>
          </ac:spMkLst>
        </pc:spChg>
      </pc:sldChg>
      <pc:sldChg chg="new del">
        <pc:chgData name="bakri younis" userId="db4df51e-d4a4-45a8-9ab9-7e1d1ff0a9fb" providerId="ADAL" clId="{ED0196B9-E10D-49E0-85AA-50AF9C8B8442}" dt="2026-09-06T21:01:21.415" v="416" actId="47"/>
        <pc:sldMkLst>
          <pc:docMk/>
          <pc:sldMk cId="4065244494" sldId="34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5BC1F27-3018-450D-98B8-0F68968EFBCD}" type="datetimeFigureOut">
              <a:rPr lang="ar-SA" smtClean="0"/>
              <a:t>25/03/48</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E74FE026-DBB5-4759-B37A-5F60050C4F29}" type="slidenum">
              <a:rPr lang="ar-SA" smtClean="0"/>
              <a:t>‹#›</a:t>
            </a:fld>
            <a:endParaRPr lang="ar-SA"/>
          </a:p>
        </p:txBody>
      </p:sp>
    </p:spTree>
    <p:extLst>
      <p:ext uri="{BB962C8B-B14F-4D97-AF65-F5344CB8AC3E}">
        <p14:creationId xmlns:p14="http://schemas.microsoft.com/office/powerpoint/2010/main" val="208725258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E74FE026-DBB5-4759-B37A-5F60050C4F29}" type="slidenum">
              <a:rPr lang="ar-SA" smtClean="0"/>
              <a:t>6</a:t>
            </a:fld>
            <a:endParaRPr lang="ar-SA"/>
          </a:p>
        </p:txBody>
      </p:sp>
    </p:spTree>
    <p:extLst>
      <p:ext uri="{BB962C8B-B14F-4D97-AF65-F5344CB8AC3E}">
        <p14:creationId xmlns:p14="http://schemas.microsoft.com/office/powerpoint/2010/main" val="4014393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E74FE026-DBB5-4759-B37A-5F60050C4F29}" type="slidenum">
              <a:rPr lang="ar-SA" smtClean="0"/>
              <a:t>37</a:t>
            </a:fld>
            <a:endParaRPr lang="ar-SA"/>
          </a:p>
        </p:txBody>
      </p:sp>
    </p:spTree>
    <p:extLst>
      <p:ext uri="{BB962C8B-B14F-4D97-AF65-F5344CB8AC3E}">
        <p14:creationId xmlns:p14="http://schemas.microsoft.com/office/powerpoint/2010/main" val="1951356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A0D3A54-F860-949B-9429-7383903D0EFC}"/>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A0AA9017-745D-B7B5-7A06-1A60CD2AC7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AA25A7FB-4E1A-F065-270B-4F61C7FDCF23}"/>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5" name="عنصر نائب للتذييل 4">
            <a:extLst>
              <a:ext uri="{FF2B5EF4-FFF2-40B4-BE49-F238E27FC236}">
                <a16:creationId xmlns:a16="http://schemas.microsoft.com/office/drawing/2014/main" id="{5BF89989-1326-35A3-F374-DA8B66F4674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5C0E222-6277-6D1E-7C0D-F1BCD2BE3258}"/>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398619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9C1236-5B49-4BDE-C34C-DCE85B354705}"/>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F173003B-9F6A-91E1-40BF-51160E797465}"/>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E170E9A2-C9EA-9CC4-04B2-B160498D1A11}"/>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5" name="عنصر نائب للتذييل 4">
            <a:extLst>
              <a:ext uri="{FF2B5EF4-FFF2-40B4-BE49-F238E27FC236}">
                <a16:creationId xmlns:a16="http://schemas.microsoft.com/office/drawing/2014/main" id="{6E2EC998-D474-B3E8-59EA-9219AAAACA5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1436EBB-A285-5E6C-3F5C-0CA823690E8D}"/>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73796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72E3EAE-7EC9-FE64-9120-1D5628C73E35}"/>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FAF3F5FF-4B6A-E9B3-4123-F09730CC51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9D2B17F6-D461-DBDD-D12C-FF6713DA5BB5}"/>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5" name="عنصر نائب للتذييل 4">
            <a:extLst>
              <a:ext uri="{FF2B5EF4-FFF2-40B4-BE49-F238E27FC236}">
                <a16:creationId xmlns:a16="http://schemas.microsoft.com/office/drawing/2014/main" id="{8F962BDE-2896-F4CE-8637-406FDA3D741D}"/>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78DFE48E-7D10-8E70-09B3-E16B886F5FDC}"/>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2318266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400DFA8-CE2C-11C2-E572-D20CD2855DF6}"/>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CC5B7527-F251-0CB0-B506-D7A170EC6AFA}"/>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150AA653-49B9-FA33-6AFB-F55D9D813F13}"/>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9FB14906-E2E3-134A-2737-48ED40146A7E}"/>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6" name="عنصر نائب للتذييل 5">
            <a:extLst>
              <a:ext uri="{FF2B5EF4-FFF2-40B4-BE49-F238E27FC236}">
                <a16:creationId xmlns:a16="http://schemas.microsoft.com/office/drawing/2014/main" id="{27420662-E0D4-5FB8-D9DD-98CBC73ABAC2}"/>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A8532133-1994-9713-F3A5-84F59A4423AD}"/>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3163208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853D6B-89F6-67D6-6BDF-DC02621B327A}"/>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C7DF5CA2-9548-4EF7-6CE5-FB35B854C9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2E2DEF0D-4F45-0AA9-DFD7-218E1DD83AB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E5A236C3-32BC-E28E-F0A3-E457676525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F381C2B8-CF32-5431-AE28-6C7E634AA059}"/>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CA143CCD-7C69-76C5-C267-26B2EE9F9D45}"/>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8" name="عنصر نائب للتذييل 7">
            <a:extLst>
              <a:ext uri="{FF2B5EF4-FFF2-40B4-BE49-F238E27FC236}">
                <a16:creationId xmlns:a16="http://schemas.microsoft.com/office/drawing/2014/main" id="{BC5E1170-A849-B5FF-F933-9F47C1238FC2}"/>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EB29E964-1496-FB4C-D12E-00A6E665E2FD}"/>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3209238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832E940-9D49-BD85-C0BA-740FD624EC60}"/>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3C6C8C67-18D3-3F52-DE29-BAE48DC1B35B}"/>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4" name="عنصر نائب للتذييل 3">
            <a:extLst>
              <a:ext uri="{FF2B5EF4-FFF2-40B4-BE49-F238E27FC236}">
                <a16:creationId xmlns:a16="http://schemas.microsoft.com/office/drawing/2014/main" id="{53182DF7-D2E3-472B-290E-75D2E1BA9BF2}"/>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77A68537-BC89-0AD7-591D-10DB6588A1DE}"/>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3458005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6B32DAE5-8D14-86BA-E634-7A586E96A894}"/>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3" name="عنصر نائب للتذييل 2">
            <a:extLst>
              <a:ext uri="{FF2B5EF4-FFF2-40B4-BE49-F238E27FC236}">
                <a16:creationId xmlns:a16="http://schemas.microsoft.com/office/drawing/2014/main" id="{CE2AD5BC-7902-7330-5BC3-84BD6CABA7C1}"/>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F3659B14-9A6C-029C-71BB-B1EC9D87D856}"/>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1232129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D489A08-C3D6-05B8-914A-A8068453BF0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75EC4E5D-1F31-A24E-08D4-2C2906A489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3FA5067E-F082-1607-0A0E-E5F05133FB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1E74056-86D1-A145-4D0C-E9CE6D815A69}"/>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6" name="عنصر نائب للتذييل 5">
            <a:extLst>
              <a:ext uri="{FF2B5EF4-FFF2-40B4-BE49-F238E27FC236}">
                <a16:creationId xmlns:a16="http://schemas.microsoft.com/office/drawing/2014/main" id="{22D55E0E-49C0-90ED-36E1-344834D83F3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C648368-429B-6AED-C292-1E1671CF261B}"/>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1453332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32523C1-AA60-C5D2-A1CE-D00EBD2115C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62A811A4-BFC3-1587-529C-33464CA5F8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1F7B1949-4CE7-8F0D-6B3F-E2D83D3C89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1599FF25-EE52-2077-F6F4-1A9061D74ADD}"/>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6" name="عنصر نائب للتذييل 5">
            <a:extLst>
              <a:ext uri="{FF2B5EF4-FFF2-40B4-BE49-F238E27FC236}">
                <a16:creationId xmlns:a16="http://schemas.microsoft.com/office/drawing/2014/main" id="{B5AD5982-D7FC-1B18-C05D-8BD2BA1F55A1}"/>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3BADDF3-EFA3-7446-7F00-B5FF2771547F}"/>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209433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AA72552-8C3C-1E5E-37D6-E4704BC06FA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E0C88B2D-9B4F-709C-51F8-155AAC12B5C3}"/>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3DD73A97-5482-D83F-4822-FBFC793020CA}"/>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5" name="عنصر نائب للتذييل 4">
            <a:extLst>
              <a:ext uri="{FF2B5EF4-FFF2-40B4-BE49-F238E27FC236}">
                <a16:creationId xmlns:a16="http://schemas.microsoft.com/office/drawing/2014/main" id="{3F28DFF9-E5AD-DF08-A38D-49DD9D6D192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0010EEA3-494A-43FF-F9CE-4440F2AE3B57}"/>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137870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0F86C068-BFB9-3750-8D45-BE8E6F120A15}"/>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199BC318-56E9-869D-C7E3-62DBB56BC3E9}"/>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2C903FA4-BF94-D5F9-7613-BF729524FFBD}"/>
              </a:ext>
            </a:extLst>
          </p:cNvPr>
          <p:cNvSpPr>
            <a:spLocks noGrp="1"/>
          </p:cNvSpPr>
          <p:nvPr>
            <p:ph type="dt" sz="half" idx="10"/>
          </p:nvPr>
        </p:nvSpPr>
        <p:spPr/>
        <p:txBody>
          <a:bodyPr/>
          <a:lstStyle/>
          <a:p>
            <a:fld id="{3A1C69D4-6D6B-4A1E-A8F3-51200FC8AE4F}" type="datetimeFigureOut">
              <a:rPr lang="ar-SA" smtClean="0"/>
              <a:t>25/03/48</a:t>
            </a:fld>
            <a:endParaRPr lang="ar-SA"/>
          </a:p>
        </p:txBody>
      </p:sp>
      <p:sp>
        <p:nvSpPr>
          <p:cNvPr id="5" name="عنصر نائب للتذييل 4">
            <a:extLst>
              <a:ext uri="{FF2B5EF4-FFF2-40B4-BE49-F238E27FC236}">
                <a16:creationId xmlns:a16="http://schemas.microsoft.com/office/drawing/2014/main" id="{1BD74FB4-6379-DEED-D697-5C064EED27A5}"/>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A29A4DE-FB33-E88A-E1E6-83172B0872F2}"/>
              </a:ext>
            </a:extLst>
          </p:cNvPr>
          <p:cNvSpPr>
            <a:spLocks noGrp="1"/>
          </p:cNvSpPr>
          <p:nvPr>
            <p:ph type="sldNum" sz="quarter" idx="12"/>
          </p:nvPr>
        </p:nvSpPr>
        <p:spPr/>
        <p:txBody>
          <a:bodyPr/>
          <a:lstStyle/>
          <a:p>
            <a:fld id="{F9ABF781-E3CC-45D3-89EF-1F1E8DD89669}" type="slidenum">
              <a:rPr lang="ar-SA" smtClean="0"/>
              <a:t>‹#›</a:t>
            </a:fld>
            <a:endParaRPr lang="ar-SA"/>
          </a:p>
        </p:txBody>
      </p:sp>
    </p:spTree>
    <p:extLst>
      <p:ext uri="{BB962C8B-B14F-4D97-AF65-F5344CB8AC3E}">
        <p14:creationId xmlns:p14="http://schemas.microsoft.com/office/powerpoint/2010/main" val="1976749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7C86BE0A-891F-6564-E0EE-721AC151E34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6A97C3D1-C923-6C82-73C7-B8030F38860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07DDA831-749B-4D26-EAD4-F05912721702}"/>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A1C69D4-6D6B-4A1E-A8F3-51200FC8AE4F}" type="datetimeFigureOut">
              <a:rPr lang="ar-SA" smtClean="0"/>
              <a:t>25/03/48</a:t>
            </a:fld>
            <a:endParaRPr lang="ar-SA"/>
          </a:p>
        </p:txBody>
      </p:sp>
      <p:sp>
        <p:nvSpPr>
          <p:cNvPr id="5" name="عنصر نائب للتذييل 4">
            <a:extLst>
              <a:ext uri="{FF2B5EF4-FFF2-40B4-BE49-F238E27FC236}">
                <a16:creationId xmlns:a16="http://schemas.microsoft.com/office/drawing/2014/main" id="{A56A5B34-3D7F-D382-404F-71EF45B231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778BF591-01F7-9406-60DD-A0AAB005922B}"/>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9ABF781-E3CC-45D3-89EF-1F1E8DD89669}" type="slidenum">
              <a:rPr lang="ar-SA" smtClean="0"/>
              <a:t>‹#›</a:t>
            </a:fld>
            <a:endParaRPr lang="ar-SA"/>
          </a:p>
        </p:txBody>
      </p:sp>
    </p:spTree>
    <p:extLst>
      <p:ext uri="{BB962C8B-B14F-4D97-AF65-F5344CB8AC3E}">
        <p14:creationId xmlns:p14="http://schemas.microsoft.com/office/powerpoint/2010/main" val="3033397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hyperlink" Target="https://arbs.nzcer.org.nz/tables-and-graphs#3b" TargetMode="External"/><Relationship Id="rId3" Type="http://schemas.openxmlformats.org/officeDocument/2006/relationships/hyperlink" Target="https://arbs.nzcer.org.nz/tables-and-graphs#2" TargetMode="External"/><Relationship Id="rId7" Type="http://schemas.openxmlformats.org/officeDocument/2006/relationships/hyperlink" Target="https://arbs.nzcer.org.nz/tables-and-graphs#3a" TargetMode="External"/><Relationship Id="rId2" Type="http://schemas.openxmlformats.org/officeDocument/2006/relationships/hyperlink" Target="https://arbs.nzcer.org.nz/tables-and-graphs#1" TargetMode="External"/><Relationship Id="rId1" Type="http://schemas.openxmlformats.org/officeDocument/2006/relationships/slideLayout" Target="../slideLayouts/slideLayout7.xml"/><Relationship Id="rId6" Type="http://schemas.openxmlformats.org/officeDocument/2006/relationships/hyperlink" Target="https://arbs.nzcer.org.nz/tables-and-graphs#3" TargetMode="External"/><Relationship Id="rId5" Type="http://schemas.openxmlformats.org/officeDocument/2006/relationships/hyperlink" Target="https://arbs.nzcer.org.nz/tables-and-graphs#2aa" TargetMode="External"/><Relationship Id="rId10" Type="http://schemas.openxmlformats.org/officeDocument/2006/relationships/hyperlink" Target="https://arbs.nzcer.org.nz/tables-and-graphs#4" TargetMode="External"/><Relationship Id="rId4" Type="http://schemas.openxmlformats.org/officeDocument/2006/relationships/hyperlink" Target="https://arbs.nzcer.org.nz/tables-and-graphs#2a" TargetMode="External"/><Relationship Id="rId9" Type="http://schemas.openxmlformats.org/officeDocument/2006/relationships/hyperlink" Target="https://arbs.nzcer.org.nz/tables-and-graphs#3c"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arbs.nzcer.org.nz/tables-and-graphs#6a" TargetMode="External"/><Relationship Id="rId13" Type="http://schemas.openxmlformats.org/officeDocument/2006/relationships/hyperlink" Target="https://arbs.nzcer.org.nz/tables-and-graphs#6b4" TargetMode="External"/><Relationship Id="rId18" Type="http://schemas.openxmlformats.org/officeDocument/2006/relationships/hyperlink" Target="https://arbs.nzcer.org.nz/tables-and-graphs#8" TargetMode="External"/><Relationship Id="rId3" Type="http://schemas.openxmlformats.org/officeDocument/2006/relationships/hyperlink" Target="https://arbs.nzcer.org.nz/tables-and-graphs#5a" TargetMode="External"/><Relationship Id="rId21" Type="http://schemas.openxmlformats.org/officeDocument/2006/relationships/hyperlink" Target="https://arbs.nzcer.org.nz/tables-and-graphs#9" TargetMode="External"/><Relationship Id="rId7" Type="http://schemas.openxmlformats.org/officeDocument/2006/relationships/hyperlink" Target="https://arbs.nzcer.org.nz/tables-and-graphs#6" TargetMode="External"/><Relationship Id="rId12" Type="http://schemas.openxmlformats.org/officeDocument/2006/relationships/hyperlink" Target="https://arbs.nzcer.org.nz/tables-and-graphs#6b3" TargetMode="External"/><Relationship Id="rId17" Type="http://schemas.openxmlformats.org/officeDocument/2006/relationships/hyperlink" Target="https://arbs.nzcer.org.nz/tables-and-graphs#7a" TargetMode="External"/><Relationship Id="rId2" Type="http://schemas.openxmlformats.org/officeDocument/2006/relationships/hyperlink" Target="https://arbs.nzcer.org.nz/tables-and-graphs#5" TargetMode="External"/><Relationship Id="rId16" Type="http://schemas.openxmlformats.org/officeDocument/2006/relationships/hyperlink" Target="https://arbs.nzcer.org.nz/tables-and-graphs#7" TargetMode="External"/><Relationship Id="rId20" Type="http://schemas.openxmlformats.org/officeDocument/2006/relationships/hyperlink" Target="https://arbs.nzcer.org.nz/tables-and-graphs#8b" TargetMode="External"/><Relationship Id="rId1" Type="http://schemas.openxmlformats.org/officeDocument/2006/relationships/slideLayout" Target="../slideLayouts/slideLayout7.xml"/><Relationship Id="rId6" Type="http://schemas.openxmlformats.org/officeDocument/2006/relationships/hyperlink" Target="https://arbs.nzcer.org.nz/tables-and-graphs#5d" TargetMode="External"/><Relationship Id="rId11" Type="http://schemas.openxmlformats.org/officeDocument/2006/relationships/hyperlink" Target="https://arbs.nzcer.org.nz/tables-and-graphs#6b2" TargetMode="External"/><Relationship Id="rId5" Type="http://schemas.openxmlformats.org/officeDocument/2006/relationships/hyperlink" Target="https://arbs.nzcer.org.nz/tables-and-graphs#5c" TargetMode="External"/><Relationship Id="rId15" Type="http://schemas.openxmlformats.org/officeDocument/2006/relationships/hyperlink" Target="https://arbs.nzcer.org.nz/tables-and-graphs#6d" TargetMode="External"/><Relationship Id="rId10" Type="http://schemas.openxmlformats.org/officeDocument/2006/relationships/hyperlink" Target="https://arbs.nzcer.org.nz/tables-and-graphs#6b1" TargetMode="External"/><Relationship Id="rId19" Type="http://schemas.openxmlformats.org/officeDocument/2006/relationships/hyperlink" Target="https://arbs.nzcer.org.nz/tables-and-graphs#8a" TargetMode="External"/><Relationship Id="rId4" Type="http://schemas.openxmlformats.org/officeDocument/2006/relationships/hyperlink" Target="https://arbs.nzcer.org.nz/tables-and-graphs#5b" TargetMode="External"/><Relationship Id="rId9" Type="http://schemas.openxmlformats.org/officeDocument/2006/relationships/hyperlink" Target="https://arbs.nzcer.org.nz/tables-and-graphs#6b" TargetMode="External"/><Relationship Id="rId14" Type="http://schemas.openxmlformats.org/officeDocument/2006/relationships/hyperlink" Target="https://arbs.nzcer.org.nz/tables-and-graphs#6c" TargetMode="External"/><Relationship Id="rId22" Type="http://schemas.openxmlformats.org/officeDocument/2006/relationships/hyperlink" Target="https://arbs.nzcer.org.nz/tables-and-graphs#10"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arbs.nzcer.org.nz/node/3986" TargetMode="External"/><Relationship Id="rId2" Type="http://schemas.openxmlformats.org/officeDocument/2006/relationships/hyperlink" Target="https://arbs.nzcer.org.nz/node/4104"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arbs.nzcer.org.nz/node/4401" TargetMode="External"/><Relationship Id="rId2" Type="http://schemas.openxmlformats.org/officeDocument/2006/relationships/hyperlink" Target="https://arbs.nzcer.org.nz/node/3446" TargetMode="External"/><Relationship Id="rId1" Type="http://schemas.openxmlformats.org/officeDocument/2006/relationships/slideLayout" Target="../slideLayouts/slideLayout7.xml"/><Relationship Id="rId6" Type="http://schemas.openxmlformats.org/officeDocument/2006/relationships/hyperlink" Target="https://arbs.nzcer.org.nz/node/6357" TargetMode="External"/><Relationship Id="rId5" Type="http://schemas.openxmlformats.org/officeDocument/2006/relationships/hyperlink" Target="https://arbs.nzcer.org.nz/node/6697" TargetMode="External"/><Relationship Id="rId4" Type="http://schemas.openxmlformats.org/officeDocument/2006/relationships/hyperlink" Target="https://arbs.nzcer.org.nz/node/5225"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hyperlink" Target="http://nemp.otago.ac.nz/graphs_tables/2003/index.htm"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hyperlink" Target="https://arbs.nzcer.org.nz/node/7347"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en.wikipedia.org/wiki/Extrapolating" TargetMode="External"/><Relationship Id="rId2" Type="http://schemas.openxmlformats.org/officeDocument/2006/relationships/hyperlink" Target="http://en.wikipedia.org/wiki/Interpolation"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hyperlink" Target="https://arbs.nzcer.org.nz/tables-and-graphs#gott-and-duggan"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hyperlink" Target="https://arbs.nzcer.org.nz/tables-and-graphs#austin"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hyperlink" Target="http://www.learningmatters.co.uk/sampleChapters/pdfs/DPS03.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E59E691-0618-6281-2CCB-4CCEA85F2E9F}"/>
              </a:ext>
            </a:extLst>
          </p:cNvPr>
          <p:cNvSpPr>
            <a:spLocks noGrp="1"/>
          </p:cNvSpPr>
          <p:nvPr>
            <p:ph type="ctrTitle"/>
          </p:nvPr>
        </p:nvSpPr>
        <p:spPr>
          <a:xfrm>
            <a:off x="1612489" y="1041400"/>
            <a:ext cx="9144000" cy="2387600"/>
          </a:xfrm>
        </p:spPr>
        <p:txBody>
          <a:bodyPr>
            <a:normAutofit/>
          </a:bodyPr>
          <a:lstStyle/>
          <a:p>
            <a:pPr>
              <a:lnSpc>
                <a:spcPct val="150000"/>
              </a:lnSpc>
            </a:pPr>
            <a:r>
              <a:rPr lang="ar-SA" sz="4800" b="1" dirty="0">
                <a:cs typeface="Akhbar MT" pitchFamily="2" charset="-78"/>
              </a:rPr>
              <a:t>دورة تحليل البيانات والجداول والرسوم البيانية</a:t>
            </a:r>
          </a:p>
        </p:txBody>
      </p:sp>
    </p:spTree>
    <p:extLst>
      <p:ext uri="{BB962C8B-B14F-4D97-AF65-F5344CB8AC3E}">
        <p14:creationId xmlns:p14="http://schemas.microsoft.com/office/powerpoint/2010/main" val="3904526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A89F578-B41C-4E40-2C13-5AD6F962C45E}"/>
              </a:ext>
            </a:extLst>
          </p:cNvPr>
          <p:cNvSpPr txBox="1"/>
          <p:nvPr/>
        </p:nvSpPr>
        <p:spPr>
          <a:xfrm>
            <a:off x="530943" y="855406"/>
            <a:ext cx="10726992" cy="4576253"/>
          </a:xfrm>
          <a:prstGeom prst="rect">
            <a:avLst/>
          </a:prstGeom>
          <a:noFill/>
        </p:spPr>
        <p:txBody>
          <a:bodyPr wrap="square">
            <a:spAutoFit/>
          </a:bodyPr>
          <a:lstStyle/>
          <a:p>
            <a:pPr algn="just" rtl="1">
              <a:lnSpc>
                <a:spcPct val="150000"/>
              </a:lnSpc>
              <a:spcAft>
                <a:spcPts val="1000"/>
              </a:spcAft>
              <a:buNone/>
            </a:pPr>
            <a:r>
              <a:rPr lang="ar-SA" sz="3200" b="1" dirty="0">
                <a:effectLst/>
                <a:latin typeface="+mn-lt"/>
                <a:ea typeface="Calibri" panose="020F0502020204030204" pitchFamily="34" charset="0"/>
                <a:cs typeface="Calibri" panose="020F0502020204030204" pitchFamily="34" charset="0"/>
              </a:rPr>
              <a:t>في زمن تُقاس فيه قوة الشركات والأفراد بقدرتهم على فهم الأرقام، لم تعد البيانات مجرد جداول جامدة أو تقارير شهرية، بل أصبحت لغة العصر وأداة اتخاذ القرار الأولى. فكل نقرة، عملية شراء، أو حتى تفاعل على وسائل التواصل الاجتماعي يولّد سيلاً من البيانات التي تنتظر من يحوّلها إلى بصيرة استراتيجية</a:t>
            </a:r>
            <a:r>
              <a:rPr lang="en-US" sz="3200" b="1" dirty="0">
                <a:effectLst/>
                <a:latin typeface="+mn-lt"/>
                <a:ea typeface="Calibri" panose="020F0502020204030204" pitchFamily="34" charset="0"/>
                <a:cs typeface="Calibri" panose="020F0502020204030204" pitchFamily="34" charset="0"/>
              </a:rPr>
              <a:t>.</a:t>
            </a:r>
            <a:endParaRPr lang="en-US" sz="3200" dirty="0">
              <a:effectLst/>
              <a:latin typeface="+mn-lt"/>
              <a:ea typeface="Calibri" panose="020F0502020204030204" pitchFamily="34" charset="0"/>
              <a:cs typeface="Arial" panose="020B0604020202020204" pitchFamily="34" charset="0"/>
            </a:endParaRPr>
          </a:p>
          <a:p>
            <a:pPr algn="just" rtl="1">
              <a:lnSpc>
                <a:spcPct val="150000"/>
              </a:lnSpc>
              <a:spcAft>
                <a:spcPts val="1000"/>
              </a:spcAft>
              <a:buNone/>
            </a:pPr>
            <a:r>
              <a:rPr lang="ar-SA" sz="3200" b="1" dirty="0">
                <a:effectLst/>
                <a:latin typeface="+mn-lt"/>
                <a:ea typeface="Calibri" panose="020F0502020204030204" pitchFamily="34" charset="0"/>
                <a:cs typeface="Calibri" panose="020F0502020204030204" pitchFamily="34" charset="0"/>
              </a:rPr>
              <a:t>وهنا يأتي دور تحليل البيانات، ليس كمهارة تقنية فقط، بل كجسر يربط بين الفوضى الرقمية والقرارات الذكية</a:t>
            </a:r>
            <a:r>
              <a:rPr lang="en-US" sz="3200" b="1" dirty="0">
                <a:effectLst/>
                <a:latin typeface="+mn-lt"/>
                <a:ea typeface="Calibri" panose="020F0502020204030204" pitchFamily="34" charset="0"/>
                <a:cs typeface="Calibri" panose="020F0502020204030204" pitchFamily="34" charset="0"/>
              </a:rPr>
              <a:t>.</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90797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12FDFF6-6494-0488-A7E9-E38DB4828760}"/>
              </a:ext>
            </a:extLst>
          </p:cNvPr>
          <p:cNvSpPr txBox="1"/>
          <p:nvPr/>
        </p:nvSpPr>
        <p:spPr>
          <a:xfrm>
            <a:off x="1111045" y="956825"/>
            <a:ext cx="9753599" cy="4806316"/>
          </a:xfrm>
          <a:prstGeom prst="rect">
            <a:avLst/>
          </a:prstGeom>
          <a:noFill/>
        </p:spPr>
        <p:txBody>
          <a:bodyPr wrap="square">
            <a:spAutoFit/>
          </a:bodyPr>
          <a:lstStyle/>
          <a:p>
            <a:pPr algn="just"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أدوات مثل </a:t>
            </a:r>
            <a:r>
              <a:rPr lang="en-US" sz="2800" b="1" dirty="0">
                <a:effectLst/>
                <a:latin typeface="+mn-lt"/>
                <a:ea typeface="Calibri" panose="020F0502020204030204" pitchFamily="34" charset="0"/>
                <a:cs typeface="Calibri" panose="020F0502020204030204" pitchFamily="34" charset="0"/>
              </a:rPr>
              <a:t>Excel </a:t>
            </a:r>
            <a:r>
              <a:rPr lang="ar-SA" sz="2800" b="1" dirty="0">
                <a:effectLst/>
                <a:latin typeface="+mn-lt"/>
                <a:ea typeface="Calibri" panose="020F0502020204030204" pitchFamily="34" charset="0"/>
                <a:cs typeface="Calibri" panose="020F0502020204030204" pitchFamily="34" charset="0"/>
              </a:rPr>
              <a:t>و</a:t>
            </a:r>
            <a:r>
              <a:rPr lang="en-US" sz="2800" b="1" dirty="0">
                <a:effectLst/>
                <a:latin typeface="+mn-lt"/>
                <a:ea typeface="Calibri" panose="020F0502020204030204" pitchFamily="34" charset="0"/>
                <a:cs typeface="Calibri" panose="020F0502020204030204" pitchFamily="34" charset="0"/>
              </a:rPr>
              <a:t>Power BI </a:t>
            </a:r>
            <a:r>
              <a:rPr lang="ar-SA" sz="2800" b="1" dirty="0">
                <a:effectLst/>
                <a:latin typeface="+mn-lt"/>
                <a:ea typeface="Calibri" panose="020F0502020204030204" pitchFamily="34" charset="0"/>
                <a:cs typeface="Calibri" panose="020F0502020204030204" pitchFamily="34" charset="0"/>
              </a:rPr>
              <a:t>و</a:t>
            </a:r>
            <a:r>
              <a:rPr lang="en-US" sz="2800" b="1" dirty="0">
                <a:effectLst/>
                <a:latin typeface="+mn-lt"/>
                <a:ea typeface="Calibri" panose="020F0502020204030204" pitchFamily="34" charset="0"/>
                <a:cs typeface="Calibri" panose="020F0502020204030204" pitchFamily="34" charset="0"/>
              </a:rPr>
              <a:t>Python </a:t>
            </a:r>
            <a:r>
              <a:rPr lang="ar-SA" sz="2800" b="1" dirty="0">
                <a:effectLst/>
                <a:latin typeface="+mn-lt"/>
                <a:ea typeface="Calibri" panose="020F0502020204030204" pitchFamily="34" charset="0"/>
                <a:cs typeface="Calibri" panose="020F0502020204030204" pitchFamily="34" charset="0"/>
              </a:rPr>
              <a:t>و</a:t>
            </a:r>
            <a:r>
              <a:rPr lang="en-US" sz="2800" b="1" dirty="0">
                <a:effectLst/>
                <a:latin typeface="+mn-lt"/>
                <a:ea typeface="Calibri" panose="020F0502020204030204" pitchFamily="34" charset="0"/>
                <a:cs typeface="Calibri" panose="020F0502020204030204" pitchFamily="34" charset="0"/>
              </a:rPr>
              <a:t>SQL </a:t>
            </a:r>
            <a:r>
              <a:rPr lang="ar-SA" sz="2800" b="1" dirty="0">
                <a:effectLst/>
                <a:latin typeface="+mn-lt"/>
                <a:ea typeface="Calibri" panose="020F0502020204030204" pitchFamily="34" charset="0"/>
                <a:cs typeface="Calibri" panose="020F0502020204030204" pitchFamily="34" charset="0"/>
              </a:rPr>
              <a:t>أصبحت الركائز الأساسية لهذا التحليل، ولكل أداة منها دور مميز في رحلة التعامل مع البيانات، بدءاً من جمعها وتنظيفها، وصولًا إلى تحليلها وبناء نماذج ذكية وتقديم تقارير بصرية</a:t>
            </a:r>
            <a:r>
              <a:rPr lang="en-US" sz="2800" b="1" dirty="0">
                <a:effectLst/>
                <a:latin typeface="+mn-lt"/>
                <a:ea typeface="Calibri" panose="020F0502020204030204" pitchFamily="34" charset="0"/>
                <a:cs typeface="Calibri" panose="020F0502020204030204" pitchFamily="34" charset="0"/>
              </a:rPr>
              <a:t>. </a:t>
            </a:r>
            <a:endParaRPr lang="en-US" sz="28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في هذا المقال، سنأخذك في جولة عملية لفهم كيف يمكن دمج هذه الأدوات معاً لخلق منظومة تحليل بيانات قوية، مع أمثلة على الاستخدامات في الواقع العملي. ولكي نفهم أهمية هذه الأدوات بشكل أعمق، لا بد أولاً من توضيح</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en-US" sz="2800" b="1" dirty="0">
                <a:effectLst/>
                <a:latin typeface="+mn-lt"/>
                <a:ea typeface="Calibri" panose="020F0502020204030204" pitchFamily="34" charset="0"/>
                <a:cs typeface="Calibri" panose="020F0502020204030204" pitchFamily="34" charset="0"/>
              </a:rPr>
              <a:t> </a:t>
            </a:r>
            <a:r>
              <a:rPr lang="ar-SA" sz="2800" b="1" dirty="0">
                <a:effectLst/>
                <a:latin typeface="+mn-lt"/>
                <a:ea typeface="Calibri" panose="020F0502020204030204" pitchFamily="34" charset="0"/>
                <a:cs typeface="Calibri" panose="020F0502020204030204" pitchFamily="34" charset="0"/>
              </a:rPr>
              <a:t>ما هو مجال تحليل البيانات؟</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98779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6ED258A-F112-28C4-3A21-364E87D6FD26}"/>
              </a:ext>
            </a:extLst>
          </p:cNvPr>
          <p:cNvSpPr txBox="1"/>
          <p:nvPr/>
        </p:nvSpPr>
        <p:spPr>
          <a:xfrm>
            <a:off x="707923" y="974928"/>
            <a:ext cx="10953135" cy="2610843"/>
          </a:xfrm>
          <a:prstGeom prst="rect">
            <a:avLst/>
          </a:prstGeom>
          <a:noFill/>
        </p:spPr>
        <p:txBody>
          <a:bodyPr wrap="square">
            <a:spAutoFit/>
          </a:bodyPr>
          <a:lstStyle/>
          <a:p>
            <a:pPr algn="just"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ببساطة، تحليل البيانات هو العملية التي يتم من خلالها جمع البيانات من مصادر مختلفة، ثم تنظيمها وتنظيفها، وبعد ذلك معالجتها بهدف استخراج معلومات مفيدة تدعم اتخاذ القرار. ومن خلال هذه العملية، يتم الانتقال تدريجياً من البيانات الخام التي قد تبدو غير ذات معنى، إلى رؤى واضحة ومؤشرات دقيقة تساعد في توجيه الخطط المستقبلية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4692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061139F-F990-A549-7D1C-5194308D3664}"/>
              </a:ext>
            </a:extLst>
          </p:cNvPr>
          <p:cNvSpPr txBox="1"/>
          <p:nvPr/>
        </p:nvSpPr>
        <p:spPr>
          <a:xfrm>
            <a:off x="619433" y="1096842"/>
            <a:ext cx="10038736" cy="3257174"/>
          </a:xfrm>
          <a:prstGeom prst="rect">
            <a:avLst/>
          </a:prstGeom>
          <a:noFill/>
        </p:spPr>
        <p:txBody>
          <a:bodyPr wrap="square">
            <a:spAutoFit/>
          </a:bodyPr>
          <a:lstStyle/>
          <a:p>
            <a:pPr algn="just"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علاوة على ذلك، لا يقتصر تحليل البيانات على قطاع أو مجال بعينه، بل يمتد ليشمل مجالات متعددة مثل الأعمال والتسويق كتحليل المبيعات لتحديد المنتجات الأكثر ربحية وفي الصحة كدراسة بيانات المرضى لاكتشاف أنماط تساعد في التشخيص المبكر وفي التعليم كتحليل أداء الطلاب لتطوير استراتيجيات تعليمية فعّالة</a:t>
            </a:r>
            <a:r>
              <a:rPr lang="en-US" sz="2800" b="1" dirty="0">
                <a:effectLst/>
                <a:latin typeface="+mn-lt"/>
                <a:ea typeface="Calibri" panose="020F0502020204030204" pitchFamily="34" charset="0"/>
                <a:cs typeface="Calibri" panose="020F0502020204030204" pitchFamily="34" charset="0"/>
              </a:rPr>
              <a:t>..</a:t>
            </a:r>
            <a:r>
              <a:rPr lang="ar-SA" sz="2800" b="1" dirty="0">
                <a:effectLst/>
                <a:latin typeface="+mn-lt"/>
                <a:ea typeface="Calibri" panose="020F0502020204030204" pitchFamily="34" charset="0"/>
                <a:cs typeface="Calibri" panose="020F0502020204030204" pitchFamily="34" charset="0"/>
              </a:rPr>
              <a:t>الخ</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9516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94038E8-8281-0FFD-A355-E1F88A623449}"/>
              </a:ext>
            </a:extLst>
          </p:cNvPr>
          <p:cNvSpPr txBox="1"/>
          <p:nvPr/>
        </p:nvSpPr>
        <p:spPr>
          <a:xfrm>
            <a:off x="1278195" y="949358"/>
            <a:ext cx="10117393" cy="2610843"/>
          </a:xfrm>
          <a:prstGeom prst="rect">
            <a:avLst/>
          </a:prstGeom>
          <a:noFill/>
        </p:spPr>
        <p:txBody>
          <a:bodyPr wrap="square">
            <a:spAutoFit/>
          </a:bodyPr>
          <a:lstStyle/>
          <a:p>
            <a:pPr algn="just"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وبفضل هذا التنوع، أصبح المحللون قادرين على الانتقال بسلاسة بين المهام المختلفة، بدءاً من تتبع الأداء المالي للشركات، ومروراً بتحليل سلوك العملاء، ووصولاً إلى التنبؤ بالاتجاهات المستقبلية. وبالتالي، فإن تعلم مهارات تحليل البيانات يعني امتلاك أداة متعددة الاستخدامات، قادرة على إحداث تأثير فعلي في أي صناعة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0868AE9C-182F-9EAD-ACBB-94604E20F094}"/>
              </a:ext>
            </a:extLst>
          </p:cNvPr>
          <p:cNvSpPr>
            <a:spLocks noChangeArrowheads="1"/>
          </p:cNvSpPr>
          <p:nvPr/>
        </p:nvSpPr>
        <p:spPr bwMode="auto">
          <a:xfrm>
            <a:off x="1406014" y="3782794"/>
            <a:ext cx="9861754" cy="1961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50000"/>
              </a:lnSpc>
              <a:spcBef>
                <a:spcPct val="0"/>
              </a:spcBef>
              <a:spcAft>
                <a:spcPct val="0"/>
              </a:spcAft>
              <a:buClrTx/>
              <a:buSzTx/>
              <a:buFontTx/>
              <a:buNone/>
              <a:tabLst/>
            </a:pPr>
            <a:r>
              <a:rPr kumimoji="0" lang="ar-SA" altLang="ar-SA" sz="2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فلَم يعد اتخاذ القرارات يعتمد على الحدس فقط؛ فالقرارات المبنية على البيانات أصبحت السبيل الأهم لضمان النجاح، ومن خلالها يمكن الوصول إلى قرارات عمل أكثر ثقة وفعالية</a:t>
            </a:r>
            <a:endParaRPr kumimoji="0" lang="ar-SA" altLang="ar-SA" sz="2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5" name="مستطيل 4" descr="تحليل البيانات">
            <a:extLst>
              <a:ext uri="{FF2B5EF4-FFF2-40B4-BE49-F238E27FC236}">
                <a16:creationId xmlns:a16="http://schemas.microsoft.com/office/drawing/2014/main" id="{7B004981-D90C-C4C4-7353-01DA3B75D5E1}"/>
              </a:ext>
            </a:extLst>
          </p:cNvPr>
          <p:cNvSpPr>
            <a:spLocks noChangeAspect="1" noChangeArrowheads="1"/>
          </p:cNvSpPr>
          <p:nvPr/>
        </p:nvSpPr>
        <p:spPr bwMode="auto">
          <a:xfrm>
            <a:off x="-1" y="-1"/>
            <a:ext cx="7373557" cy="64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ar-SA"/>
          </a:p>
        </p:txBody>
      </p:sp>
      <p:sp>
        <p:nvSpPr>
          <p:cNvPr id="6" name="Rectangle 3">
            <a:extLst>
              <a:ext uri="{FF2B5EF4-FFF2-40B4-BE49-F238E27FC236}">
                <a16:creationId xmlns:a16="http://schemas.microsoft.com/office/drawing/2014/main" id="{AF5382D9-3EC1-2C6B-56D0-8FEE1B600B9D}"/>
              </a:ext>
            </a:extLst>
          </p:cNvPr>
          <p:cNvSpPr>
            <a:spLocks noChangeArrowheads="1"/>
          </p:cNvSpPr>
          <p:nvPr/>
        </p:nvSpPr>
        <p:spPr bwMode="auto">
          <a:xfrm>
            <a:off x="0" y="708024"/>
            <a:ext cx="11995355" cy="1179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ar-SA"/>
          </a:p>
        </p:txBody>
      </p:sp>
    </p:spTree>
    <p:extLst>
      <p:ext uri="{BB962C8B-B14F-4D97-AF65-F5344CB8AC3E}">
        <p14:creationId xmlns:p14="http://schemas.microsoft.com/office/powerpoint/2010/main" val="496760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50D0E03-336A-1CA4-1FE6-1FAC4AB3A2F0}"/>
              </a:ext>
            </a:extLst>
          </p:cNvPr>
          <p:cNvSpPr txBox="1"/>
          <p:nvPr/>
        </p:nvSpPr>
        <p:spPr>
          <a:xfrm>
            <a:off x="963562" y="887218"/>
            <a:ext cx="10726992" cy="4031745"/>
          </a:xfrm>
          <a:prstGeom prst="rect">
            <a:avLst/>
          </a:prstGeom>
          <a:noFill/>
        </p:spPr>
        <p:txBody>
          <a:bodyPr wrap="square">
            <a:spAutoFit/>
          </a:bodyPr>
          <a:lstStyle/>
          <a:p>
            <a:pPr algn="just" rtl="1">
              <a:lnSpc>
                <a:spcPct val="150000"/>
              </a:lnSpc>
              <a:spcAft>
                <a:spcPts val="1000"/>
              </a:spcAft>
              <a:buNone/>
            </a:pPr>
            <a:r>
              <a:rPr lang="ar-SA" sz="2800" b="1" u="sng" dirty="0">
                <a:effectLst/>
                <a:latin typeface="+mn-lt"/>
                <a:ea typeface="Calibri" panose="020F0502020204030204" pitchFamily="34" charset="0"/>
                <a:cs typeface="Arial" panose="020B0604020202020204" pitchFamily="34" charset="0"/>
              </a:rPr>
              <a:t>ما هي فوائد تحليل البيانات</a:t>
            </a:r>
            <a:endParaRPr lang="en-US" sz="2800" dirty="0">
              <a:effectLst/>
              <a:latin typeface="+mn-lt"/>
              <a:ea typeface="Calibri" panose="020F0502020204030204" pitchFamily="34" charset="0"/>
              <a:cs typeface="Arial" panose="020B0604020202020204" pitchFamily="34" charset="0"/>
            </a:endParaRPr>
          </a:p>
          <a:p>
            <a:pPr algn="just"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وبالانتقال إلى فوائد تحليل البيانات، نجد أنها لا تقتصر على مجرد تحسين الأداء، بل تتعداه لتشمل دعم الابتكار وصناعة فرص جديدة. فعلى سبيل المثال، يمكن للشركات من خلال التحليل الدقيق تحديد نقاط القوة والضعف في عملياتها، مما يسمح لها بإجراء تحسينات مستمرة وبناء استراتيجيات أكثر فاعلية، كما ويساعد فرق التسويق على فهم سلوك العملاء بدقة، وبالتالي تصميم حملات موجهة تحقق أعلى معدلات الاستجابة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418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812A217-A5CA-2AD6-3264-0BA917D35E40}"/>
              </a:ext>
            </a:extLst>
          </p:cNvPr>
          <p:cNvSpPr txBox="1"/>
          <p:nvPr/>
        </p:nvSpPr>
        <p:spPr>
          <a:xfrm>
            <a:off x="511277" y="558828"/>
            <a:ext cx="11021961" cy="4678076"/>
          </a:xfrm>
          <a:prstGeom prst="rect">
            <a:avLst/>
          </a:prstGeom>
          <a:noFill/>
        </p:spPr>
        <p:txBody>
          <a:bodyPr wrap="square">
            <a:spAutoFit/>
          </a:bodyPr>
          <a:lstStyle/>
          <a:p>
            <a:pPr algn="r"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إضافة إلى ذلك، يساهم تحليل البيانات في تقليل المخاطر عبر التنبؤ بالمشكلات قبل وقوعها، سواء كان ذلك في سلاسل الإمداد أو الأسواق المالية أو حتى في مجالات الصحة والسلامة. ومن خلال الجمع بين أدوات مثل </a:t>
            </a:r>
            <a:r>
              <a:rPr lang="en-US" sz="2800" b="1" dirty="0">
                <a:effectLst/>
                <a:latin typeface="+mn-lt"/>
                <a:ea typeface="Calibri" panose="020F0502020204030204" pitchFamily="34" charset="0"/>
                <a:cs typeface="Calibri" panose="020F0502020204030204" pitchFamily="34" charset="0"/>
              </a:rPr>
              <a:t>Excel </a:t>
            </a:r>
            <a:r>
              <a:rPr lang="ar-SA" sz="2800" b="1" dirty="0">
                <a:effectLst/>
                <a:latin typeface="+mn-lt"/>
                <a:ea typeface="Calibri" panose="020F0502020204030204" pitchFamily="34" charset="0"/>
                <a:cs typeface="Calibri" panose="020F0502020204030204" pitchFamily="34" charset="0"/>
              </a:rPr>
              <a:t>للمعالجة السريعة، و </a:t>
            </a:r>
            <a:r>
              <a:rPr lang="en-US" sz="2800" b="1" dirty="0">
                <a:effectLst/>
                <a:latin typeface="+mn-lt"/>
                <a:ea typeface="Calibri" panose="020F0502020204030204" pitchFamily="34" charset="0"/>
                <a:cs typeface="Calibri" panose="020F0502020204030204" pitchFamily="34" charset="0"/>
              </a:rPr>
              <a:t>Power BI </a:t>
            </a:r>
            <a:r>
              <a:rPr lang="ar-SA" sz="2800" b="1" dirty="0">
                <a:effectLst/>
                <a:latin typeface="+mn-lt"/>
                <a:ea typeface="Calibri" panose="020F0502020204030204" pitchFamily="34" charset="0"/>
                <a:cs typeface="Calibri" panose="020F0502020204030204" pitchFamily="34" charset="0"/>
              </a:rPr>
              <a:t>للتصورات التفاعلية، و  </a:t>
            </a:r>
            <a:r>
              <a:rPr lang="en-US" sz="2800" b="1" dirty="0">
                <a:effectLst/>
                <a:latin typeface="+mn-lt"/>
                <a:ea typeface="Calibri" panose="020F0502020204030204" pitchFamily="34" charset="0"/>
                <a:cs typeface="Calibri" panose="020F0502020204030204" pitchFamily="34" charset="0"/>
              </a:rPr>
              <a:t>Python </a:t>
            </a:r>
            <a:r>
              <a:rPr lang="ar-SA" sz="2800" b="1" dirty="0">
                <a:effectLst/>
                <a:latin typeface="+mn-lt"/>
                <a:ea typeface="Calibri" panose="020F0502020204030204" pitchFamily="34" charset="0"/>
                <a:cs typeface="Calibri" panose="020F0502020204030204" pitchFamily="34" charset="0"/>
              </a:rPr>
              <a:t>للتحليلات المتقدمة، و</a:t>
            </a:r>
            <a:r>
              <a:rPr lang="en-US" sz="2800" b="1" dirty="0">
                <a:effectLst/>
                <a:latin typeface="+mn-lt"/>
                <a:ea typeface="Calibri" panose="020F0502020204030204" pitchFamily="34" charset="0"/>
                <a:cs typeface="Calibri" panose="020F0502020204030204" pitchFamily="34" charset="0"/>
              </a:rPr>
              <a:t>SQL </a:t>
            </a:r>
            <a:r>
              <a:rPr lang="ar-SA" sz="2800" b="1" dirty="0">
                <a:effectLst/>
                <a:latin typeface="+mn-lt"/>
                <a:ea typeface="Calibri" panose="020F0502020204030204" pitchFamily="34" charset="0"/>
                <a:cs typeface="Calibri" panose="020F0502020204030204" pitchFamily="34" charset="0"/>
              </a:rPr>
              <a:t>لاستخراج البيانات من قواعدها، يصبح بالإمكان بناء نظام متكامل لدعم القرارات الاستراتيجية. وبهذه الطريقة، تتحول البيانات من عبء كبير إلى مصدر قوة وميزة تنافسية حقيقية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en-US" sz="2800" b="1" dirty="0">
                <a:effectLst/>
                <a:latin typeface="+mn-lt"/>
                <a:ea typeface="Calibri" panose="020F0502020204030204" pitchFamily="34" charset="0"/>
                <a:cs typeface="Calibri" panose="020F0502020204030204" pitchFamily="34" charset="0"/>
              </a:rPr>
              <a:t> </a:t>
            </a:r>
            <a:r>
              <a:rPr lang="ar-SA" sz="2800" b="1" dirty="0">
                <a:effectLst/>
                <a:latin typeface="+mn-lt"/>
                <a:ea typeface="Calibri" panose="020F0502020204030204" pitchFamily="34" charset="0"/>
                <a:cs typeface="Calibri" panose="020F0502020204030204" pitchFamily="34" charset="0"/>
              </a:rPr>
              <a:t>ولهذا نبدأ بـ</a:t>
            </a:r>
            <a:r>
              <a:rPr lang="en-US" sz="2800" b="1" dirty="0">
                <a:effectLst/>
                <a:latin typeface="+mn-lt"/>
                <a:ea typeface="Calibri" panose="020F0502020204030204" pitchFamily="34" charset="0"/>
                <a:cs typeface="Calibri" panose="020F0502020204030204" pitchFamily="34" charset="0"/>
              </a:rPr>
              <a:t> Excel </a:t>
            </a:r>
            <a:r>
              <a:rPr lang="ar-SA" sz="2800" b="1" dirty="0">
                <a:effectLst/>
                <a:latin typeface="+mn-lt"/>
                <a:ea typeface="Calibri" panose="020F0502020204030204" pitchFamily="34" charset="0"/>
                <a:cs typeface="Calibri" panose="020F0502020204030204" pitchFamily="34" charset="0"/>
              </a:rPr>
              <a:t>أداة كلاسيكية ولكن لا غنى عنها</a:t>
            </a:r>
            <a:r>
              <a:rPr lang="en-US" sz="2800" b="1" dirty="0">
                <a:effectLst/>
                <a:latin typeface="+mn-lt"/>
                <a:ea typeface="Calibri" panose="020F0502020204030204" pitchFamily="34" charset="0"/>
                <a:cs typeface="Calibri" panose="020F0502020204030204" pitchFamily="34" charset="0"/>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3398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A2F85498-1104-1E12-F443-EF335AD6137F}"/>
              </a:ext>
            </a:extLst>
          </p:cNvPr>
          <p:cNvSpPr txBox="1"/>
          <p:nvPr/>
        </p:nvSpPr>
        <p:spPr>
          <a:xfrm>
            <a:off x="570271" y="779063"/>
            <a:ext cx="10766321" cy="4159985"/>
          </a:xfrm>
          <a:prstGeom prst="rect">
            <a:avLst/>
          </a:prstGeom>
          <a:noFill/>
        </p:spPr>
        <p:txBody>
          <a:bodyPr wrap="square">
            <a:spAutoFit/>
          </a:bodyPr>
          <a:lstStyle/>
          <a:p>
            <a:pPr algn="just" rtl="1">
              <a:lnSpc>
                <a:spcPct val="150000"/>
              </a:lnSpc>
              <a:spcAft>
                <a:spcPts val="1000"/>
              </a:spcAft>
              <a:buNone/>
            </a:pPr>
            <a:r>
              <a:rPr lang="ar-SA" sz="2800" b="1" u="sng" dirty="0">
                <a:effectLst/>
                <a:latin typeface="+mn-lt"/>
                <a:ea typeface="Calibri" panose="020F0502020204030204" pitchFamily="34" charset="0"/>
                <a:cs typeface="Calibri" panose="020F0502020204030204" pitchFamily="34" charset="0"/>
              </a:rPr>
              <a:t>تحليل البيانات باستخدام</a:t>
            </a:r>
            <a:r>
              <a:rPr lang="en-US" sz="2800" b="1" u="sng" dirty="0">
                <a:effectLst/>
                <a:latin typeface="+mn-lt"/>
                <a:ea typeface="Calibri" panose="020F0502020204030204" pitchFamily="34" charset="0"/>
                <a:cs typeface="Calibri" panose="020F0502020204030204" pitchFamily="34" charset="0"/>
              </a:rPr>
              <a:t> excel</a:t>
            </a:r>
            <a:endParaRPr lang="en-US" sz="2800" dirty="0">
              <a:effectLst/>
              <a:latin typeface="+mn-lt"/>
              <a:ea typeface="Calibri" panose="020F0502020204030204" pitchFamily="34" charset="0"/>
              <a:cs typeface="Arial" panose="020B0604020202020204" pitchFamily="34" charset="0"/>
            </a:endParaRPr>
          </a:p>
          <a:p>
            <a:pPr algn="just"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يُعد</a:t>
            </a:r>
            <a:r>
              <a:rPr lang="en-US" sz="2800" b="1" dirty="0">
                <a:effectLst/>
                <a:latin typeface="+mn-lt"/>
                <a:ea typeface="Calibri" panose="020F0502020204030204" pitchFamily="34" charset="0"/>
                <a:cs typeface="Calibri" panose="020F0502020204030204" pitchFamily="34" charset="0"/>
              </a:rPr>
              <a:t> Excel </a:t>
            </a:r>
            <a:r>
              <a:rPr lang="ar-SA" sz="2800" b="1" dirty="0">
                <a:effectLst/>
                <a:latin typeface="+mn-lt"/>
                <a:ea typeface="Calibri" panose="020F0502020204030204" pitchFamily="34" charset="0"/>
                <a:cs typeface="Calibri" panose="020F0502020204030204" pitchFamily="34" charset="0"/>
              </a:rPr>
              <a:t>الأداة الأكثر شيوعاً وسهولة في الاستخدام، حيث يوفر بيئة مناسبة للبدء  حتى للمبتدئين. من خلال الجداول المحورية</a:t>
            </a:r>
            <a:r>
              <a:rPr lang="en-US" sz="2800" b="1" dirty="0">
                <a:effectLst/>
                <a:latin typeface="+mn-lt"/>
                <a:ea typeface="Calibri" panose="020F0502020204030204" pitchFamily="34" charset="0"/>
                <a:cs typeface="Calibri" panose="020F0502020204030204" pitchFamily="34" charset="0"/>
              </a:rPr>
              <a:t> (Pivot Tables)</a:t>
            </a:r>
            <a:r>
              <a:rPr lang="ar-SA" sz="2800" b="1" dirty="0">
                <a:effectLst/>
                <a:latin typeface="+mn-lt"/>
                <a:ea typeface="Calibri" panose="020F0502020204030204" pitchFamily="34" charset="0"/>
                <a:cs typeface="Calibri" panose="020F0502020204030204" pitchFamily="34" charset="0"/>
              </a:rPr>
              <a:t>، والرسوم البيانية، والدوال المدمجة، يمكن تحليل مجموعات بيانات متوسطة الحجم بسرعة.</a:t>
            </a:r>
          </a:p>
          <a:p>
            <a:pPr algn="just"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 كما يتميز</a:t>
            </a:r>
            <a:r>
              <a:rPr lang="en-US" sz="2800" b="1" dirty="0">
                <a:effectLst/>
                <a:latin typeface="+mn-lt"/>
                <a:ea typeface="Calibri" panose="020F0502020204030204" pitchFamily="34" charset="0"/>
                <a:cs typeface="Calibri" panose="020F0502020204030204" pitchFamily="34" charset="0"/>
              </a:rPr>
              <a:t> Excel </a:t>
            </a:r>
            <a:r>
              <a:rPr lang="ar-SA" sz="2800" b="1" dirty="0">
                <a:effectLst/>
                <a:latin typeface="+mn-lt"/>
                <a:ea typeface="Calibri" panose="020F0502020204030204" pitchFamily="34" charset="0"/>
                <a:cs typeface="Calibri" panose="020F0502020204030204" pitchFamily="34" charset="0"/>
              </a:rPr>
              <a:t>بقدرته على توفير نتائج فورية دون الحاجة إلى برمجة، مما يجعله نقطة انطلاق مثالية لأي محلل بيانات</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50742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1DD0BB2-FBC5-A921-CA18-4658EBBC2EF2}"/>
              </a:ext>
            </a:extLst>
          </p:cNvPr>
          <p:cNvSpPr txBox="1"/>
          <p:nvPr/>
        </p:nvSpPr>
        <p:spPr>
          <a:xfrm>
            <a:off x="1907458" y="914313"/>
            <a:ext cx="9507794" cy="2200602"/>
          </a:xfrm>
          <a:prstGeom prst="rect">
            <a:avLst/>
          </a:prstGeom>
          <a:noFill/>
        </p:spPr>
        <p:txBody>
          <a:bodyPr wrap="square">
            <a:spAutoFit/>
          </a:bodyPr>
          <a:lstStyle/>
          <a:p>
            <a:pPr algn="r" rtl="1">
              <a:spcAft>
                <a:spcPts val="1000"/>
              </a:spcAft>
              <a:buNone/>
            </a:pPr>
            <a:r>
              <a:rPr lang="ar-SA" sz="2800" b="1" u="sng" dirty="0">
                <a:effectLst/>
                <a:latin typeface="+mn-lt"/>
                <a:ea typeface="Calibri" panose="020F0502020204030204" pitchFamily="34" charset="0"/>
                <a:cs typeface="Calibri" panose="020F0502020204030204" pitchFamily="34" charset="0"/>
              </a:rPr>
              <a:t>أهم ميزات</a:t>
            </a:r>
            <a:r>
              <a:rPr lang="en-US" sz="2800" b="1" u="sng" dirty="0">
                <a:effectLst/>
                <a:latin typeface="+mn-lt"/>
                <a:ea typeface="Calibri" panose="020F0502020204030204" pitchFamily="34" charset="0"/>
                <a:cs typeface="Calibri" panose="020F0502020204030204" pitchFamily="34" charset="0"/>
              </a:rPr>
              <a:t> Excel </a:t>
            </a:r>
            <a:r>
              <a:rPr lang="ar-SA" sz="2800" b="1" u="sng" dirty="0">
                <a:effectLst/>
                <a:latin typeface="+mn-lt"/>
                <a:ea typeface="Calibri" panose="020F0502020204030204" pitchFamily="34" charset="0"/>
                <a:cs typeface="Calibri" panose="020F0502020204030204" pitchFamily="34" charset="0"/>
              </a:rPr>
              <a:t>في تحليل البيانات</a:t>
            </a:r>
            <a:endParaRPr lang="en-US" sz="28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en-US" sz="2800" b="1" dirty="0">
                <a:effectLst/>
                <a:latin typeface="+mn-lt"/>
                <a:ea typeface="Calibri" panose="020F0502020204030204" pitchFamily="34" charset="0"/>
                <a:cs typeface="Calibri" panose="020F0502020204030204" pitchFamily="34" charset="0"/>
              </a:rPr>
              <a:t> Pivot Tables: </a:t>
            </a:r>
            <a:r>
              <a:rPr lang="ar-SA" sz="2800" b="1" dirty="0">
                <a:effectLst/>
                <a:latin typeface="+mn-lt"/>
                <a:ea typeface="Calibri" panose="020F0502020204030204" pitchFamily="34" charset="0"/>
                <a:cs typeface="Calibri" panose="020F0502020204030204" pitchFamily="34" charset="0"/>
              </a:rPr>
              <a:t>لتلخيص البيانات بسرعة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en-US" sz="2800" b="1" dirty="0">
                <a:effectLst/>
                <a:latin typeface="+mn-lt"/>
                <a:ea typeface="Calibri" panose="020F0502020204030204" pitchFamily="34" charset="0"/>
                <a:cs typeface="Calibri" panose="020F0502020204030204" pitchFamily="34" charset="0"/>
              </a:rPr>
              <a:t> Conditional Formatting: </a:t>
            </a:r>
            <a:r>
              <a:rPr lang="ar-SA" sz="2800" b="1" dirty="0">
                <a:effectLst/>
                <a:latin typeface="+mn-lt"/>
                <a:ea typeface="Calibri" panose="020F0502020204030204" pitchFamily="34" charset="0"/>
                <a:cs typeface="Calibri" panose="020F0502020204030204" pitchFamily="34" charset="0"/>
              </a:rPr>
              <a:t>لتوضيح الأنماط في البيانات</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en-US" sz="2800" b="1" dirty="0">
                <a:effectLst/>
                <a:latin typeface="+mn-lt"/>
                <a:ea typeface="Calibri" panose="020F0502020204030204" pitchFamily="34" charset="0"/>
                <a:cs typeface="Calibri" panose="020F0502020204030204" pitchFamily="34" charset="0"/>
              </a:rPr>
              <a:t>Power Query:  </a:t>
            </a:r>
            <a:r>
              <a:rPr lang="ar-SA" sz="2800" b="1" dirty="0">
                <a:effectLst/>
                <a:latin typeface="+mn-lt"/>
                <a:ea typeface="Calibri" panose="020F0502020204030204" pitchFamily="34" charset="0"/>
                <a:cs typeface="Calibri" panose="020F0502020204030204" pitchFamily="34" charset="0"/>
              </a:rPr>
              <a:t>لاستيراد وتنظيف البيانات من مصادر مختلفة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مربع نص 4">
            <a:extLst>
              <a:ext uri="{FF2B5EF4-FFF2-40B4-BE49-F238E27FC236}">
                <a16:creationId xmlns:a16="http://schemas.microsoft.com/office/drawing/2014/main" id="{C58F515D-08B5-A559-F47A-5F0F499C001C}"/>
              </a:ext>
            </a:extLst>
          </p:cNvPr>
          <p:cNvSpPr txBox="1"/>
          <p:nvPr/>
        </p:nvSpPr>
        <p:spPr>
          <a:xfrm>
            <a:off x="324464" y="3429000"/>
            <a:ext cx="11238271" cy="2375009"/>
          </a:xfrm>
          <a:prstGeom prst="rect">
            <a:avLst/>
          </a:prstGeom>
          <a:noFill/>
        </p:spPr>
        <p:txBody>
          <a:bodyPr wrap="square">
            <a:spAutoFit/>
          </a:bodyPr>
          <a:lstStyle/>
          <a:p>
            <a:pPr algn="r" rtl="1">
              <a:spcAft>
                <a:spcPts val="1000"/>
              </a:spcAft>
              <a:buNone/>
            </a:pPr>
            <a:r>
              <a:rPr lang="ar-SA" sz="2800" b="1" u="sng" dirty="0">
                <a:effectLst/>
                <a:latin typeface="+mn-lt"/>
                <a:ea typeface="Calibri" panose="020F0502020204030204" pitchFamily="34" charset="0"/>
                <a:cs typeface="Calibri" panose="020F0502020204030204" pitchFamily="34" charset="0"/>
              </a:rPr>
              <a:t>تحليل البيانات باستخدام</a:t>
            </a:r>
            <a:r>
              <a:rPr lang="en-US" sz="2800" b="1" u="sng" dirty="0">
                <a:effectLst/>
                <a:latin typeface="+mn-lt"/>
                <a:ea typeface="Calibri" panose="020F0502020204030204" pitchFamily="34" charset="0"/>
                <a:cs typeface="Calibri" panose="020F0502020204030204" pitchFamily="34" charset="0"/>
              </a:rPr>
              <a:t> power bi</a:t>
            </a:r>
            <a:endParaRPr lang="en-US" sz="2800" dirty="0">
              <a:effectLst/>
              <a:latin typeface="+mn-lt"/>
              <a:ea typeface="Calibri" panose="020F0502020204030204" pitchFamily="34" charset="0"/>
              <a:cs typeface="Arial" panose="020B0604020202020204" pitchFamily="34" charset="0"/>
            </a:endParaRPr>
          </a:p>
          <a:p>
            <a:pPr algn="r" rtl="1">
              <a:spcAft>
                <a:spcPts val="1000"/>
              </a:spcAft>
              <a:buNone/>
            </a:pPr>
            <a:r>
              <a:rPr lang="ar-SA" sz="2800" b="1" dirty="0">
                <a:effectLst/>
                <a:latin typeface="+mn-lt"/>
                <a:ea typeface="Calibri" panose="020F0502020204030204" pitchFamily="34" charset="0"/>
                <a:cs typeface="Calibri" panose="020F0502020204030204" pitchFamily="34" charset="0"/>
              </a:rPr>
              <a:t>أما</a:t>
            </a:r>
            <a:r>
              <a:rPr lang="en-US" sz="2800" b="1" dirty="0">
                <a:effectLst/>
                <a:latin typeface="+mn-lt"/>
                <a:ea typeface="Calibri" panose="020F0502020204030204" pitchFamily="34" charset="0"/>
                <a:cs typeface="Calibri" panose="020F0502020204030204" pitchFamily="34" charset="0"/>
              </a:rPr>
              <a:t> Power BI </a:t>
            </a:r>
            <a:r>
              <a:rPr lang="ar-SA" sz="2800" b="1" dirty="0">
                <a:effectLst/>
                <a:latin typeface="+mn-lt"/>
                <a:ea typeface="Calibri" panose="020F0502020204030204" pitchFamily="34" charset="0"/>
                <a:cs typeface="Calibri" panose="020F0502020204030204" pitchFamily="34" charset="0"/>
              </a:rPr>
              <a:t>فيمثل نقلة نوعية في عرض البيانات بصرياً. فهو يتيح إنشاء لوحات معلومات تفاعلية</a:t>
            </a:r>
            <a:r>
              <a:rPr lang="en-US" sz="2800" b="1" dirty="0">
                <a:effectLst/>
                <a:latin typeface="+mn-lt"/>
                <a:ea typeface="Calibri" panose="020F0502020204030204" pitchFamily="34" charset="0"/>
                <a:cs typeface="Calibri" panose="020F0502020204030204" pitchFamily="34" charset="0"/>
              </a:rPr>
              <a:t> (Dashboards) </a:t>
            </a:r>
            <a:r>
              <a:rPr lang="ar-SA" sz="2800" b="1" dirty="0">
                <a:effectLst/>
                <a:latin typeface="+mn-lt"/>
                <a:ea typeface="Calibri" panose="020F0502020204030204" pitchFamily="34" charset="0"/>
                <a:cs typeface="Calibri" panose="020F0502020204030204" pitchFamily="34" charset="0"/>
              </a:rPr>
              <a:t>وتقارير ديناميكية يمكن ربطها مباشرة بمصادر بيانات حية. ومن خلاله، يمكن مشاركة النتائج مع فرق العمل أو الإدارة العليا بسهولة، مما يجعل عملية اتخاذ القرار أكثر وضوحاً وسرعة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102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8DEEC95-CFB7-41A1-D1C8-7DF6654724DD}"/>
              </a:ext>
            </a:extLst>
          </p:cNvPr>
          <p:cNvSpPr txBox="1"/>
          <p:nvPr/>
        </p:nvSpPr>
        <p:spPr>
          <a:xfrm>
            <a:off x="1219200" y="521022"/>
            <a:ext cx="10255045" cy="2200602"/>
          </a:xfrm>
          <a:prstGeom prst="rect">
            <a:avLst/>
          </a:prstGeom>
          <a:noFill/>
        </p:spPr>
        <p:txBody>
          <a:bodyPr wrap="square">
            <a:spAutoFit/>
          </a:bodyPr>
          <a:lstStyle/>
          <a:p>
            <a:pPr algn="just" rtl="1">
              <a:lnSpc>
                <a:spcPct val="100000"/>
              </a:lnSpc>
              <a:spcAft>
                <a:spcPts val="1000"/>
              </a:spcAft>
              <a:buNone/>
            </a:pPr>
            <a:r>
              <a:rPr lang="ar-SA" sz="2800" b="1" u="sng" dirty="0">
                <a:effectLst/>
                <a:latin typeface="+mn-lt"/>
                <a:ea typeface="Calibri" panose="020F0502020204030204" pitchFamily="34" charset="0"/>
                <a:cs typeface="Calibri" panose="020F0502020204030204" pitchFamily="34" charset="0"/>
              </a:rPr>
              <a:t>مميزات</a:t>
            </a:r>
            <a:r>
              <a:rPr lang="en-US" sz="2800" b="1" u="sng" dirty="0">
                <a:effectLst/>
                <a:latin typeface="+mn-lt"/>
                <a:ea typeface="Calibri" panose="020F0502020204030204" pitchFamily="34" charset="0"/>
                <a:cs typeface="Calibri" panose="020F0502020204030204" pitchFamily="34" charset="0"/>
              </a:rPr>
              <a:t> Power BI</a:t>
            </a:r>
            <a:endParaRPr lang="en-US" sz="2800" dirty="0">
              <a:effectLst/>
              <a:latin typeface="+mn-lt"/>
              <a:ea typeface="Calibri" panose="020F0502020204030204" pitchFamily="34" charset="0"/>
              <a:cs typeface="Arial" panose="020B0604020202020204" pitchFamily="34" charset="0"/>
            </a:endParaRPr>
          </a:p>
          <a:p>
            <a:pPr marL="342900" lvl="0" indent="-342900" algn="just" rtl="1">
              <a:lnSpc>
                <a:spcPct val="100000"/>
              </a:lnSpc>
              <a:spcAft>
                <a:spcPts val="1000"/>
              </a:spcAft>
              <a:buSzPts val="1000"/>
              <a:buFont typeface="Symbol" panose="05050102010706020507" pitchFamily="18" charset="2"/>
              <a:buChar char=""/>
              <a:tabLst>
                <a:tab pos="457200" algn="l"/>
              </a:tabLst>
            </a:pPr>
            <a:r>
              <a:rPr lang="ar-SA" sz="2800" b="1" dirty="0">
                <a:effectLst/>
                <a:latin typeface="+mn-lt"/>
                <a:ea typeface="Calibri" panose="020F0502020204030204" pitchFamily="34" charset="0"/>
                <a:cs typeface="Calibri" panose="020F0502020204030204" pitchFamily="34" charset="0"/>
              </a:rPr>
              <a:t>اتصال بمصادر بيانات متعددة مثل قواعد البيانات، </a:t>
            </a:r>
            <a:r>
              <a:rPr lang="en-US" sz="2800" b="1" dirty="0">
                <a:effectLst/>
                <a:latin typeface="+mn-lt"/>
                <a:ea typeface="Calibri" panose="020F0502020204030204" pitchFamily="34" charset="0"/>
                <a:cs typeface="Calibri" panose="020F0502020204030204" pitchFamily="34" charset="0"/>
              </a:rPr>
              <a:t>Excel</a:t>
            </a:r>
            <a:r>
              <a:rPr lang="ar-SA" sz="2800" b="1" dirty="0">
                <a:effectLst/>
                <a:latin typeface="+mn-lt"/>
                <a:ea typeface="Calibri" panose="020F0502020204030204" pitchFamily="34" charset="0"/>
                <a:cs typeface="Calibri" panose="020F0502020204030204" pitchFamily="34" charset="0"/>
              </a:rPr>
              <a:t>، وملفات الويب</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marL="342900" lvl="0" indent="-342900" algn="just" rtl="1">
              <a:lnSpc>
                <a:spcPct val="100000"/>
              </a:lnSpc>
              <a:spcAft>
                <a:spcPts val="1000"/>
              </a:spcAft>
              <a:buSzPts val="1000"/>
              <a:buFont typeface="Symbol" panose="05050102010706020507" pitchFamily="18" charset="2"/>
              <a:buChar char=""/>
              <a:tabLst>
                <a:tab pos="457200" algn="l"/>
              </a:tabLst>
            </a:pPr>
            <a:r>
              <a:rPr lang="ar-SA" sz="2800" b="1" dirty="0">
                <a:effectLst/>
                <a:latin typeface="+mn-lt"/>
                <a:ea typeface="Calibri" panose="020F0502020204030204" pitchFamily="34" charset="0"/>
                <a:cs typeface="Calibri" panose="020F0502020204030204" pitchFamily="34" charset="0"/>
              </a:rPr>
              <a:t>تحديث تلقائي للتقارير عند تحديث مصدر البيانات</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marL="342900" lvl="0" indent="-342900" algn="just" rtl="1">
              <a:lnSpc>
                <a:spcPct val="100000"/>
              </a:lnSpc>
              <a:spcAft>
                <a:spcPts val="1000"/>
              </a:spcAft>
              <a:buSzPts val="1000"/>
              <a:buFont typeface="Symbol" panose="05050102010706020507" pitchFamily="18" charset="2"/>
              <a:buChar char=""/>
              <a:tabLst>
                <a:tab pos="457200" algn="l"/>
              </a:tabLst>
            </a:pPr>
            <a:r>
              <a:rPr lang="ar-SA" sz="2800" b="1" dirty="0">
                <a:effectLst/>
                <a:latin typeface="+mn-lt"/>
                <a:ea typeface="Calibri" panose="020F0502020204030204" pitchFamily="34" charset="0"/>
                <a:cs typeface="Calibri" panose="020F0502020204030204" pitchFamily="34" charset="0"/>
              </a:rPr>
              <a:t>قدرات عرض بصرية عالية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مربع نص 4">
            <a:extLst>
              <a:ext uri="{FF2B5EF4-FFF2-40B4-BE49-F238E27FC236}">
                <a16:creationId xmlns:a16="http://schemas.microsoft.com/office/drawing/2014/main" id="{A56082D8-22A0-64B6-A409-F00D14CC9D62}"/>
              </a:ext>
            </a:extLst>
          </p:cNvPr>
          <p:cNvSpPr txBox="1"/>
          <p:nvPr/>
        </p:nvSpPr>
        <p:spPr>
          <a:xfrm>
            <a:off x="619432" y="2942160"/>
            <a:ext cx="10854813" cy="2805896"/>
          </a:xfrm>
          <a:prstGeom prst="rect">
            <a:avLst/>
          </a:prstGeom>
          <a:noFill/>
        </p:spPr>
        <p:txBody>
          <a:bodyPr wrap="square">
            <a:spAutoFit/>
          </a:bodyPr>
          <a:lstStyle/>
          <a:p>
            <a:pPr algn="r" rtl="1">
              <a:spcAft>
                <a:spcPts val="1000"/>
              </a:spcAft>
              <a:buNone/>
            </a:pPr>
            <a:r>
              <a:rPr lang="ar-SA" sz="2800" b="1" u="sng" dirty="0">
                <a:effectLst/>
                <a:latin typeface="+mn-lt"/>
                <a:ea typeface="Calibri" panose="020F0502020204030204" pitchFamily="34" charset="0"/>
                <a:cs typeface="Calibri" panose="020F0502020204030204" pitchFamily="34" charset="0"/>
              </a:rPr>
              <a:t>تحليل البيانات باستخدام بايثون</a:t>
            </a:r>
            <a:endParaRPr lang="en-US" sz="2800" dirty="0">
              <a:effectLst/>
              <a:latin typeface="+mn-lt"/>
              <a:ea typeface="Calibri" panose="020F0502020204030204" pitchFamily="34" charset="0"/>
              <a:cs typeface="Arial" panose="020B0604020202020204" pitchFamily="34" charset="0"/>
            </a:endParaRPr>
          </a:p>
          <a:p>
            <a:pPr algn="r" rtl="1">
              <a:spcAft>
                <a:spcPts val="1000"/>
              </a:spcAft>
              <a:buNone/>
            </a:pPr>
            <a:r>
              <a:rPr lang="ar-SA" sz="2800" b="1" dirty="0">
                <a:effectLst/>
                <a:latin typeface="+mn-lt"/>
                <a:ea typeface="Calibri" panose="020F0502020204030204" pitchFamily="34" charset="0"/>
                <a:cs typeface="Calibri" panose="020F0502020204030204" pitchFamily="34" charset="0"/>
              </a:rPr>
              <a:t>على الجانب الآخر، تمنح لغة</a:t>
            </a:r>
            <a:r>
              <a:rPr lang="en-US" sz="2800" b="1" dirty="0">
                <a:effectLst/>
                <a:latin typeface="+mn-lt"/>
                <a:ea typeface="Calibri" panose="020F0502020204030204" pitchFamily="34" charset="0"/>
                <a:cs typeface="Calibri" panose="020F0502020204030204" pitchFamily="34" charset="0"/>
              </a:rPr>
              <a:t> Python </a:t>
            </a:r>
            <a:r>
              <a:rPr lang="ar-SA" sz="2800" b="1" dirty="0">
                <a:effectLst/>
                <a:latin typeface="+mn-lt"/>
                <a:ea typeface="Calibri" panose="020F0502020204030204" pitchFamily="34" charset="0"/>
                <a:cs typeface="Calibri" panose="020F0502020204030204" pitchFamily="34" charset="0"/>
              </a:rPr>
              <a:t>المحللين قوة هائلة في التعامل مع البيانات الكبيرة والمعقدة. بفضل مكتباتها المتخصصة مثل</a:t>
            </a:r>
            <a:r>
              <a:rPr lang="en-US" sz="2800" b="1" dirty="0">
                <a:effectLst/>
                <a:latin typeface="+mn-lt"/>
                <a:ea typeface="Calibri" panose="020F0502020204030204" pitchFamily="34" charset="0"/>
                <a:cs typeface="Calibri" panose="020F0502020204030204" pitchFamily="34" charset="0"/>
              </a:rPr>
              <a:t> Pandas </a:t>
            </a:r>
            <a:r>
              <a:rPr lang="ar-SA" sz="2800" b="1" dirty="0">
                <a:effectLst/>
                <a:latin typeface="+mn-lt"/>
                <a:ea typeface="Calibri" panose="020F0502020204030204" pitchFamily="34" charset="0"/>
                <a:cs typeface="Calibri" panose="020F0502020204030204" pitchFamily="34" charset="0"/>
              </a:rPr>
              <a:t>و</a:t>
            </a:r>
            <a:r>
              <a:rPr lang="en-US" sz="2800" b="1" dirty="0">
                <a:effectLst/>
                <a:latin typeface="+mn-lt"/>
                <a:ea typeface="Calibri" panose="020F0502020204030204" pitchFamily="34" charset="0"/>
                <a:cs typeface="Calibri" panose="020F0502020204030204" pitchFamily="34" charset="0"/>
              </a:rPr>
              <a:t>NumPy </a:t>
            </a:r>
            <a:r>
              <a:rPr lang="ar-SA" sz="2800" b="1" dirty="0">
                <a:effectLst/>
                <a:latin typeface="+mn-lt"/>
                <a:ea typeface="Calibri" panose="020F0502020204030204" pitchFamily="34" charset="0"/>
                <a:cs typeface="Calibri" panose="020F0502020204030204" pitchFamily="34" charset="0"/>
              </a:rPr>
              <a:t>و</a:t>
            </a:r>
            <a:r>
              <a:rPr lang="en-US" sz="2800" b="1" dirty="0">
                <a:effectLst/>
                <a:latin typeface="+mn-lt"/>
                <a:ea typeface="Calibri" panose="020F0502020204030204" pitchFamily="34" charset="0"/>
                <a:cs typeface="Calibri" panose="020F0502020204030204" pitchFamily="34" charset="0"/>
              </a:rPr>
              <a:t>Matplotlib </a:t>
            </a:r>
            <a:r>
              <a:rPr lang="ar-SA" sz="2800" b="1" dirty="0">
                <a:effectLst/>
                <a:latin typeface="+mn-lt"/>
                <a:ea typeface="Calibri" panose="020F0502020204030204" pitchFamily="34" charset="0"/>
                <a:cs typeface="Calibri" panose="020F0502020204030204" pitchFamily="34" charset="0"/>
              </a:rPr>
              <a:t>و</a:t>
            </a:r>
            <a:r>
              <a:rPr lang="en-US" sz="2800" b="1" dirty="0">
                <a:effectLst/>
                <a:latin typeface="+mn-lt"/>
                <a:ea typeface="Calibri" panose="020F0502020204030204" pitchFamily="34" charset="0"/>
                <a:cs typeface="Calibri" panose="020F0502020204030204" pitchFamily="34" charset="0"/>
              </a:rPr>
              <a:t>Seaborn</a:t>
            </a:r>
            <a:r>
              <a:rPr lang="ar-SA" sz="2800" b="1" dirty="0">
                <a:effectLst/>
                <a:latin typeface="+mn-lt"/>
                <a:ea typeface="Calibri" panose="020F0502020204030204" pitchFamily="34" charset="0"/>
                <a:cs typeface="Calibri" panose="020F0502020204030204" pitchFamily="34" charset="0"/>
              </a:rPr>
              <a:t>، يمكن إجراء عمليات تنظيف، ونمذجة متقدمة للبيانات. كما توفر</a:t>
            </a:r>
            <a:r>
              <a:rPr lang="en-US" sz="2800" b="1" dirty="0">
                <a:effectLst/>
                <a:latin typeface="+mn-lt"/>
                <a:ea typeface="Calibri" panose="020F0502020204030204" pitchFamily="34" charset="0"/>
                <a:cs typeface="Calibri" panose="020F0502020204030204" pitchFamily="34" charset="0"/>
              </a:rPr>
              <a:t> Python </a:t>
            </a:r>
            <a:r>
              <a:rPr lang="ar-SA" sz="2800" b="1" dirty="0">
                <a:effectLst/>
                <a:latin typeface="+mn-lt"/>
                <a:ea typeface="Calibri" panose="020F0502020204030204" pitchFamily="34" charset="0"/>
                <a:cs typeface="Calibri" panose="020F0502020204030204" pitchFamily="34" charset="0"/>
              </a:rPr>
              <a:t>بيئة مثالية لتطبيق تقنيات التعلم الآلي</a:t>
            </a:r>
            <a:r>
              <a:rPr lang="en-US" sz="2800" b="1" dirty="0">
                <a:effectLst/>
                <a:latin typeface="+mn-lt"/>
                <a:ea typeface="Calibri" panose="020F0502020204030204" pitchFamily="34" charset="0"/>
                <a:cs typeface="Calibri" panose="020F0502020204030204" pitchFamily="34" charset="0"/>
              </a:rPr>
              <a:t> (Machine Learning) </a:t>
            </a:r>
            <a:r>
              <a:rPr lang="ar-SA" sz="2800" b="1" dirty="0">
                <a:effectLst/>
                <a:latin typeface="+mn-lt"/>
                <a:ea typeface="Calibri" panose="020F0502020204030204" pitchFamily="34" charset="0"/>
                <a:cs typeface="Calibri" panose="020F0502020204030204" pitchFamily="34" charset="0"/>
              </a:rPr>
              <a:t>للتنبؤ بالاتجاهات المستقبلية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04152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8C73708-8EB4-38BE-2CDA-466B625C32DD}"/>
              </a:ext>
            </a:extLst>
          </p:cNvPr>
          <p:cNvSpPr txBox="1"/>
          <p:nvPr/>
        </p:nvSpPr>
        <p:spPr>
          <a:xfrm>
            <a:off x="412954" y="855319"/>
            <a:ext cx="10884309" cy="2995564"/>
          </a:xfrm>
          <a:prstGeom prst="rect">
            <a:avLst/>
          </a:prstGeom>
          <a:noFill/>
        </p:spPr>
        <p:txBody>
          <a:bodyPr wrap="square">
            <a:spAutoFit/>
          </a:bodyPr>
          <a:lstStyle/>
          <a:p>
            <a:pPr algn="r" rtl="1">
              <a:lnSpc>
                <a:spcPct val="150000"/>
              </a:lnSpc>
              <a:spcAft>
                <a:spcPts val="1000"/>
              </a:spcAft>
              <a:buNone/>
            </a:pPr>
            <a:r>
              <a:rPr lang="ar-SA" sz="2800" b="1" u="sng" dirty="0">
                <a:effectLst/>
                <a:latin typeface="+mn-lt"/>
                <a:ea typeface="Calibri" panose="020F0502020204030204" pitchFamily="34" charset="0"/>
                <a:cs typeface="Calibri" panose="020F0502020204030204" pitchFamily="34" charset="0"/>
              </a:rPr>
              <a:t>استخدامات</a:t>
            </a:r>
            <a:r>
              <a:rPr lang="en-US" sz="2800" b="1" u="sng" dirty="0">
                <a:effectLst/>
                <a:latin typeface="+mn-lt"/>
                <a:ea typeface="Calibri" panose="020F0502020204030204" pitchFamily="34" charset="0"/>
                <a:cs typeface="Calibri" panose="020F0502020204030204" pitchFamily="34" charset="0"/>
              </a:rPr>
              <a:t> Python </a:t>
            </a:r>
            <a:r>
              <a:rPr lang="ar-SA" sz="2800" b="1" u="sng" dirty="0">
                <a:effectLst/>
                <a:latin typeface="+mn-lt"/>
                <a:ea typeface="Calibri" panose="020F0502020204030204" pitchFamily="34" charset="0"/>
                <a:cs typeface="Calibri" panose="020F0502020204030204" pitchFamily="34" charset="0"/>
              </a:rPr>
              <a:t>في تحليل البيانات</a:t>
            </a:r>
            <a:endParaRPr lang="en-US" sz="28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800" b="1" dirty="0">
                <a:effectLst/>
                <a:latin typeface="+mn-lt"/>
                <a:ea typeface="Calibri" panose="020F0502020204030204" pitchFamily="34" charset="0"/>
                <a:cs typeface="Calibri" panose="020F0502020204030204" pitchFamily="34" charset="0"/>
              </a:rPr>
              <a:t>تنظيف البيانات: إزالة القيم المفقودة أو الخاطئة</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800" b="1" dirty="0">
                <a:effectLst/>
                <a:latin typeface="+mn-lt"/>
                <a:ea typeface="Calibri" panose="020F0502020204030204" pitchFamily="34" charset="0"/>
                <a:cs typeface="Calibri" panose="020F0502020204030204" pitchFamily="34" charset="0"/>
              </a:rPr>
              <a:t>تحليل إحصائي متقدم: حساب المتوسطات والانحرافات ومعاملات الارتباط</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800" b="1" dirty="0">
                <a:effectLst/>
                <a:latin typeface="+mn-lt"/>
                <a:ea typeface="Calibri" panose="020F0502020204030204" pitchFamily="34" charset="0"/>
                <a:cs typeface="Calibri" panose="020F0502020204030204" pitchFamily="34" charset="0"/>
              </a:rPr>
              <a:t>النمذجة التنبؤية: بناء نماذج</a:t>
            </a:r>
            <a:r>
              <a:rPr lang="en-US" sz="2800" b="1" dirty="0">
                <a:effectLst/>
                <a:latin typeface="+mn-lt"/>
                <a:ea typeface="Calibri" panose="020F0502020204030204" pitchFamily="34" charset="0"/>
                <a:cs typeface="Calibri" panose="020F0502020204030204" pitchFamily="34" charset="0"/>
              </a:rPr>
              <a:t> Machine Learning </a:t>
            </a:r>
            <a:r>
              <a:rPr lang="ar-SA" sz="2800" b="1" dirty="0">
                <a:effectLst/>
                <a:latin typeface="+mn-lt"/>
                <a:ea typeface="Calibri" panose="020F0502020204030204" pitchFamily="34" charset="0"/>
                <a:cs typeface="Calibri" panose="020F0502020204030204" pitchFamily="34" charset="0"/>
              </a:rPr>
              <a:t>للتنبؤ بالمبيعات أو الطلب</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75950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FBFD714-3378-A7E0-016B-11EA0C11E30B}"/>
              </a:ext>
            </a:extLst>
          </p:cNvPr>
          <p:cNvSpPr txBox="1"/>
          <p:nvPr/>
        </p:nvSpPr>
        <p:spPr>
          <a:xfrm>
            <a:off x="481781" y="467192"/>
            <a:ext cx="11464411" cy="5416034"/>
          </a:xfrm>
          <a:prstGeom prst="rect">
            <a:avLst/>
          </a:prstGeom>
          <a:noFill/>
        </p:spPr>
        <p:txBody>
          <a:bodyPr wrap="square">
            <a:spAutoFit/>
          </a:bodyPr>
          <a:lstStyle/>
          <a:p>
            <a:pPr algn="r" rtl="1">
              <a:lnSpc>
                <a:spcPct val="200000"/>
              </a:lnSpc>
              <a:spcAft>
                <a:spcPts val="1000"/>
              </a:spcAft>
              <a:buNone/>
            </a:pPr>
            <a:r>
              <a:rPr lang="ar-SA" sz="2400" b="1" u="sng" dirty="0">
                <a:effectLst/>
                <a:latin typeface="+mn-lt"/>
                <a:ea typeface="Calibri" panose="020F0502020204030204" pitchFamily="34" charset="0"/>
                <a:cs typeface="Calibri" panose="020F0502020204030204" pitchFamily="34" charset="0"/>
              </a:rPr>
              <a:t>تحليل البيانات باستخدام</a:t>
            </a:r>
            <a:r>
              <a:rPr lang="en-US" sz="2400" b="1" u="sng" dirty="0">
                <a:effectLst/>
                <a:latin typeface="+mn-lt"/>
                <a:ea typeface="Calibri" panose="020F0502020204030204" pitchFamily="34" charset="0"/>
                <a:cs typeface="Calibri" panose="020F0502020204030204" pitchFamily="34" charset="0"/>
              </a:rPr>
              <a:t> </a:t>
            </a:r>
            <a:r>
              <a:rPr lang="en-US" sz="2400" b="1" u="sng" dirty="0" err="1">
                <a:effectLst/>
                <a:latin typeface="+mn-lt"/>
                <a:ea typeface="Calibri" panose="020F0502020204030204" pitchFamily="34" charset="0"/>
                <a:cs typeface="Calibri" panose="020F0502020204030204" pitchFamily="34" charset="0"/>
              </a:rPr>
              <a:t>sql</a:t>
            </a:r>
            <a:endParaRPr lang="en-US" sz="2400" dirty="0">
              <a:effectLst/>
              <a:latin typeface="+mn-lt"/>
              <a:ea typeface="Calibri" panose="020F0502020204030204" pitchFamily="34" charset="0"/>
              <a:cs typeface="Arial" panose="020B0604020202020204" pitchFamily="34" charset="0"/>
            </a:endParaRPr>
          </a:p>
          <a:p>
            <a:pPr algn="r" rtl="1">
              <a:lnSpc>
                <a:spcPct val="200000"/>
              </a:lnSpc>
              <a:spcAft>
                <a:spcPts val="1000"/>
              </a:spcAft>
              <a:buNone/>
            </a:pPr>
            <a:r>
              <a:rPr lang="ar-SA" sz="2400" b="1" dirty="0">
                <a:effectLst/>
                <a:latin typeface="+mn-lt"/>
                <a:ea typeface="Calibri" panose="020F0502020204030204" pitchFamily="34" charset="0"/>
                <a:cs typeface="Calibri" panose="020F0502020204030204" pitchFamily="34" charset="0"/>
              </a:rPr>
              <a:t>وأخيراً، تأتي</a:t>
            </a:r>
            <a:r>
              <a:rPr lang="en-US" sz="2400" b="1" dirty="0">
                <a:effectLst/>
                <a:latin typeface="+mn-lt"/>
                <a:ea typeface="Calibri" panose="020F0502020204030204" pitchFamily="34" charset="0"/>
                <a:cs typeface="Calibri" panose="020F0502020204030204" pitchFamily="34" charset="0"/>
              </a:rPr>
              <a:t> SQL </a:t>
            </a:r>
            <a:r>
              <a:rPr lang="ar-SA" sz="2400" b="1" dirty="0">
                <a:effectLst/>
                <a:latin typeface="+mn-lt"/>
                <a:ea typeface="Calibri" panose="020F0502020204030204" pitchFamily="34" charset="0"/>
                <a:cs typeface="Calibri" panose="020F0502020204030204" pitchFamily="34" charset="0"/>
              </a:rPr>
              <a:t>كأداة أساسية للتعامل مع قواعد البيانات. فمن خلالها، يمكن كتابة استعلامات</a:t>
            </a:r>
            <a:r>
              <a:rPr lang="en-US" sz="2400" b="1" dirty="0">
                <a:effectLst/>
                <a:latin typeface="+mn-lt"/>
                <a:ea typeface="Calibri" panose="020F0502020204030204" pitchFamily="34" charset="0"/>
                <a:cs typeface="Calibri" panose="020F0502020204030204" pitchFamily="34" charset="0"/>
              </a:rPr>
              <a:t> (Queries) </a:t>
            </a:r>
            <a:r>
              <a:rPr lang="ar-SA" sz="2400" b="1" dirty="0">
                <a:effectLst/>
                <a:latin typeface="+mn-lt"/>
                <a:ea typeface="Calibri" panose="020F0502020204030204" pitchFamily="34" charset="0"/>
                <a:cs typeface="Calibri" panose="020F0502020204030204" pitchFamily="34" charset="0"/>
              </a:rPr>
              <a:t>دقيقة لاستخراج البيانات المطلوبة من ملايين السجلات خلال ثوانٍ. وتعد</a:t>
            </a:r>
            <a:r>
              <a:rPr lang="en-US" sz="2400" b="1" dirty="0">
                <a:effectLst/>
                <a:latin typeface="+mn-lt"/>
                <a:ea typeface="Calibri" panose="020F0502020204030204" pitchFamily="34" charset="0"/>
                <a:cs typeface="Calibri" panose="020F0502020204030204" pitchFamily="34" charset="0"/>
              </a:rPr>
              <a:t> SQL </a:t>
            </a:r>
            <a:r>
              <a:rPr lang="ar-SA" sz="2400" b="1" dirty="0">
                <a:effectLst/>
                <a:latin typeface="+mn-lt"/>
                <a:ea typeface="Calibri" panose="020F0502020204030204" pitchFamily="34" charset="0"/>
                <a:cs typeface="Calibri" panose="020F0502020204030204" pitchFamily="34" charset="0"/>
              </a:rPr>
              <a:t>العمود الفقري للوصول إلى البيانات الخام، والتي يتم لاحقًا معالجتها وتحليلها باستخدام الأدوات الأخرى</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algn="r" rtl="1">
              <a:lnSpc>
                <a:spcPct val="200000"/>
              </a:lnSpc>
              <a:spcAft>
                <a:spcPts val="1000"/>
              </a:spcAft>
              <a:buNone/>
            </a:pPr>
            <a:r>
              <a:rPr lang="ar-SA" sz="2400" b="1" dirty="0">
                <a:effectLst/>
                <a:latin typeface="+mn-lt"/>
                <a:ea typeface="Calibri" panose="020F0502020204030204" pitchFamily="34" charset="0"/>
                <a:cs typeface="Calibri" panose="020F0502020204030204" pitchFamily="34" charset="0"/>
              </a:rPr>
              <a:t>وبالدمج بين هذه الأدوات، يحصل المحلل على سلسلة عمل متكاملة تبدأ من جمع البيانات باستخدام</a:t>
            </a:r>
            <a:r>
              <a:rPr lang="en-US" sz="2400" b="1" dirty="0">
                <a:effectLst/>
                <a:latin typeface="+mn-lt"/>
                <a:ea typeface="Calibri" panose="020F0502020204030204" pitchFamily="34" charset="0"/>
                <a:cs typeface="Calibri" panose="020F0502020204030204" pitchFamily="34" charset="0"/>
              </a:rPr>
              <a:t> SQL</a:t>
            </a:r>
            <a:r>
              <a:rPr lang="ar-SA" sz="2400" b="1" dirty="0">
                <a:effectLst/>
                <a:latin typeface="+mn-lt"/>
                <a:ea typeface="Calibri" panose="020F0502020204030204" pitchFamily="34" charset="0"/>
                <a:cs typeface="Calibri" panose="020F0502020204030204" pitchFamily="34" charset="0"/>
              </a:rPr>
              <a:t>، ثم تنظيفها وتحليلها في</a:t>
            </a:r>
            <a:r>
              <a:rPr lang="en-US" sz="2400" b="1" dirty="0">
                <a:effectLst/>
                <a:latin typeface="+mn-lt"/>
                <a:ea typeface="Calibri" panose="020F0502020204030204" pitchFamily="34" charset="0"/>
                <a:cs typeface="Calibri" panose="020F0502020204030204" pitchFamily="34" charset="0"/>
              </a:rPr>
              <a:t> Excel </a:t>
            </a:r>
            <a:r>
              <a:rPr lang="ar-SA" sz="2400" b="1" dirty="0">
                <a:effectLst/>
                <a:latin typeface="+mn-lt"/>
                <a:ea typeface="Calibri" panose="020F0502020204030204" pitchFamily="34" charset="0"/>
                <a:cs typeface="Calibri" panose="020F0502020204030204" pitchFamily="34" charset="0"/>
              </a:rPr>
              <a:t>أو</a:t>
            </a:r>
            <a:r>
              <a:rPr lang="en-US" sz="2400" b="1" dirty="0">
                <a:effectLst/>
                <a:latin typeface="+mn-lt"/>
                <a:ea typeface="Calibri" panose="020F0502020204030204" pitchFamily="34" charset="0"/>
                <a:cs typeface="Calibri" panose="020F0502020204030204" pitchFamily="34" charset="0"/>
              </a:rPr>
              <a:t> Python</a:t>
            </a:r>
            <a:r>
              <a:rPr lang="ar-SA" sz="2400" b="1" dirty="0">
                <a:effectLst/>
                <a:latin typeface="+mn-lt"/>
                <a:ea typeface="Calibri" panose="020F0502020204030204" pitchFamily="34" charset="0"/>
                <a:cs typeface="Calibri" panose="020F0502020204030204" pitchFamily="34" charset="0"/>
              </a:rPr>
              <a:t>، وأخيراً عرضها بطريقة احترافية عبر</a:t>
            </a:r>
            <a:r>
              <a:rPr lang="en-US" sz="2400" b="1" dirty="0">
                <a:effectLst/>
                <a:latin typeface="+mn-lt"/>
                <a:ea typeface="Calibri" panose="020F0502020204030204" pitchFamily="34" charset="0"/>
                <a:cs typeface="Calibri" panose="020F0502020204030204" pitchFamily="34" charset="0"/>
              </a:rPr>
              <a:t> Power BI. </a:t>
            </a:r>
            <a:r>
              <a:rPr lang="ar-SA" sz="2400" b="1" dirty="0">
                <a:effectLst/>
                <a:latin typeface="+mn-lt"/>
                <a:ea typeface="Calibri" panose="020F0502020204030204" pitchFamily="34" charset="0"/>
                <a:cs typeface="Calibri" panose="020F0502020204030204" pitchFamily="34" charset="0"/>
              </a:rPr>
              <a:t>وبهذه المنهجية، يصبح التعامل مع البيانات أكثر كفاءة ودقة، مع القدرة على تقديم رؤى قابلة للتنفيذ فوراً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91434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28443D5-AC5B-6699-B5CF-DF52FEFFEB58}"/>
              </a:ext>
            </a:extLst>
          </p:cNvPr>
          <p:cNvSpPr txBox="1"/>
          <p:nvPr/>
        </p:nvSpPr>
        <p:spPr>
          <a:xfrm>
            <a:off x="1224116" y="1052745"/>
            <a:ext cx="9743767" cy="3318024"/>
          </a:xfrm>
          <a:prstGeom prst="rect">
            <a:avLst/>
          </a:prstGeom>
          <a:noFill/>
        </p:spPr>
        <p:txBody>
          <a:bodyPr wrap="square">
            <a:spAutoFit/>
          </a:bodyPr>
          <a:lstStyle/>
          <a:p>
            <a:pPr algn="just" rtl="1">
              <a:lnSpc>
                <a:spcPct val="150000"/>
              </a:lnSpc>
              <a:spcAft>
                <a:spcPts val="1000"/>
              </a:spcAft>
              <a:buNone/>
            </a:pPr>
            <a:r>
              <a:rPr lang="ar-SA" sz="2400" b="1" u="sng" dirty="0">
                <a:effectLst/>
                <a:latin typeface="+mn-lt"/>
                <a:ea typeface="Calibri" panose="020F0502020204030204" pitchFamily="34" charset="0"/>
                <a:cs typeface="Calibri" panose="020F0502020204030204" pitchFamily="34" charset="0"/>
              </a:rPr>
              <a:t>مهام</a:t>
            </a:r>
            <a:r>
              <a:rPr lang="en-US" sz="2400" b="1" u="sng" dirty="0">
                <a:effectLst/>
                <a:latin typeface="+mn-lt"/>
                <a:ea typeface="Calibri" panose="020F0502020204030204" pitchFamily="34" charset="0"/>
                <a:cs typeface="Calibri" panose="020F0502020204030204" pitchFamily="34" charset="0"/>
              </a:rPr>
              <a:t> SQL </a:t>
            </a:r>
            <a:r>
              <a:rPr lang="ar-SA" sz="2400" b="1" u="sng" dirty="0">
                <a:effectLst/>
                <a:latin typeface="+mn-lt"/>
                <a:ea typeface="Calibri" panose="020F0502020204030204" pitchFamily="34" charset="0"/>
                <a:cs typeface="Calibri" panose="020F0502020204030204" pitchFamily="34" charset="0"/>
              </a:rPr>
              <a:t>الأساسية في تحليل البيانات</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استخراج البيانات من جداول ضخمة باستخدام</a:t>
            </a:r>
            <a:r>
              <a:rPr lang="en-US" sz="2400" b="1" dirty="0">
                <a:effectLst/>
                <a:latin typeface="+mn-lt"/>
                <a:ea typeface="Calibri" panose="020F0502020204030204" pitchFamily="34" charset="0"/>
                <a:cs typeface="Calibri" panose="020F0502020204030204" pitchFamily="34" charset="0"/>
              </a:rPr>
              <a:t> SELECT.</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تصفية البيانات عبر شروط</a:t>
            </a:r>
            <a:r>
              <a:rPr lang="en-US" sz="2400" b="1" dirty="0">
                <a:effectLst/>
                <a:latin typeface="+mn-lt"/>
                <a:ea typeface="Calibri" panose="020F0502020204030204" pitchFamily="34" charset="0"/>
                <a:cs typeface="Calibri" panose="020F0502020204030204" pitchFamily="34" charset="0"/>
              </a:rPr>
              <a:t> WHERE.</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دمج الجداول باستخدام</a:t>
            </a:r>
            <a:r>
              <a:rPr lang="en-US" sz="2400" b="1" dirty="0">
                <a:effectLst/>
                <a:latin typeface="+mn-lt"/>
                <a:ea typeface="Calibri" panose="020F0502020204030204" pitchFamily="34" charset="0"/>
                <a:cs typeface="Calibri" panose="020F0502020204030204" pitchFamily="34" charset="0"/>
              </a:rPr>
              <a:t> JOIN.</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مثال عملي للدمج بين أداتي ال</a:t>
            </a:r>
            <a:r>
              <a:rPr lang="en-US" sz="2400" b="1" dirty="0">
                <a:effectLst/>
                <a:latin typeface="+mn-lt"/>
                <a:ea typeface="Calibri" panose="020F0502020204030204" pitchFamily="34" charset="0"/>
                <a:cs typeface="Calibri" panose="020F0502020204030204" pitchFamily="34" charset="0"/>
              </a:rPr>
              <a:t>Excel </a:t>
            </a:r>
            <a:r>
              <a:rPr lang="ar-SA" sz="2400" b="1" dirty="0">
                <a:effectLst/>
                <a:latin typeface="+mn-lt"/>
                <a:ea typeface="Calibri" panose="020F0502020204030204" pitchFamily="34" charset="0"/>
                <a:cs typeface="Calibri" panose="020F0502020204030204" pitchFamily="34" charset="0"/>
              </a:rPr>
              <a:t>و</a:t>
            </a:r>
            <a:r>
              <a:rPr lang="en-US" sz="2400" b="1" dirty="0">
                <a:effectLst/>
                <a:latin typeface="+mn-lt"/>
                <a:ea typeface="Calibri" panose="020F0502020204030204" pitchFamily="34" charset="0"/>
                <a:cs typeface="Calibri" panose="020F0502020204030204" pitchFamily="34" charset="0"/>
              </a:rPr>
              <a:t> SQL</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2046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85DCF74-F5D2-07E5-F865-0646168D67AE}"/>
              </a:ext>
            </a:extLst>
          </p:cNvPr>
          <p:cNvSpPr txBox="1"/>
          <p:nvPr/>
        </p:nvSpPr>
        <p:spPr>
          <a:xfrm>
            <a:off x="3205316" y="935537"/>
            <a:ext cx="7728155" cy="4000262"/>
          </a:xfrm>
          <a:prstGeom prst="rect">
            <a:avLst/>
          </a:prstGeom>
          <a:noFill/>
        </p:spPr>
        <p:txBody>
          <a:bodyPr wrap="square">
            <a:spAutoFit/>
          </a:bodyPr>
          <a:lstStyle/>
          <a:p>
            <a:pPr algn="just" rtl="1">
              <a:lnSpc>
                <a:spcPct val="150000"/>
              </a:lnSpc>
              <a:spcAft>
                <a:spcPts val="1000"/>
              </a:spcAft>
              <a:buNone/>
            </a:pPr>
            <a:r>
              <a:rPr lang="ar-SA" sz="2400" b="1" u="sng" dirty="0">
                <a:effectLst/>
                <a:latin typeface="+mn-lt"/>
                <a:ea typeface="Calibri" panose="020F0502020204030204" pitchFamily="34" charset="0"/>
                <a:cs typeface="Calibri" panose="020F0502020204030204" pitchFamily="34" charset="0"/>
              </a:rPr>
              <a:t>كيف تعمل الأدوات معاً في تحليل البيانات؟</a:t>
            </a:r>
            <a:endParaRPr lang="en-US" sz="2400" dirty="0">
              <a:effectLst/>
              <a:latin typeface="+mn-lt"/>
              <a:ea typeface="Calibri" panose="020F0502020204030204" pitchFamily="34" charset="0"/>
              <a:cs typeface="Arial" panose="020B0604020202020204" pitchFamily="34" charset="0"/>
            </a:endParaRPr>
          </a:p>
          <a:p>
            <a:pPr algn="just"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السر ليس في الأداة الواحدة، بل في الجمع بين الأدوات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جمع البيانات باستخدام</a:t>
            </a:r>
            <a:r>
              <a:rPr lang="en-US" sz="2400" b="1" dirty="0">
                <a:effectLst/>
                <a:latin typeface="+mn-lt"/>
                <a:ea typeface="Calibri" panose="020F0502020204030204" pitchFamily="34" charset="0"/>
                <a:cs typeface="Calibri" panose="020F0502020204030204" pitchFamily="34" charset="0"/>
              </a:rPr>
              <a:t> SQL </a:t>
            </a:r>
            <a:r>
              <a:rPr lang="ar-SA" sz="2400" b="1" dirty="0">
                <a:effectLst/>
                <a:latin typeface="+mn-lt"/>
                <a:ea typeface="Calibri" panose="020F0502020204030204" pitchFamily="34" charset="0"/>
                <a:cs typeface="Calibri" panose="020F0502020204030204" pitchFamily="34" charset="0"/>
              </a:rPr>
              <a:t>من قواعد البيانات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تنظيفها ومعالجتها في</a:t>
            </a:r>
            <a:r>
              <a:rPr lang="en-US" sz="2400" b="1" dirty="0">
                <a:effectLst/>
                <a:latin typeface="+mn-lt"/>
                <a:ea typeface="Calibri" panose="020F0502020204030204" pitchFamily="34" charset="0"/>
                <a:cs typeface="Calibri" panose="020F0502020204030204" pitchFamily="34" charset="0"/>
              </a:rPr>
              <a:t> Excel </a:t>
            </a:r>
            <a:r>
              <a:rPr lang="ar-SA" sz="2400" b="1" dirty="0">
                <a:effectLst/>
                <a:latin typeface="+mn-lt"/>
                <a:ea typeface="Calibri" panose="020F0502020204030204" pitchFamily="34" charset="0"/>
                <a:cs typeface="Calibri" panose="020F0502020204030204" pitchFamily="34" charset="0"/>
              </a:rPr>
              <a:t>أو</a:t>
            </a:r>
            <a:r>
              <a:rPr lang="en-US" sz="2400" b="1" dirty="0">
                <a:effectLst/>
                <a:latin typeface="+mn-lt"/>
                <a:ea typeface="Calibri" panose="020F0502020204030204" pitchFamily="34" charset="0"/>
                <a:cs typeface="Calibri" panose="020F0502020204030204" pitchFamily="34" charset="0"/>
              </a:rPr>
              <a:t> Python.</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تحويلها إلى تقارير تفاعلية باستخدام</a:t>
            </a:r>
            <a:r>
              <a:rPr lang="en-US" sz="2400" b="1" dirty="0">
                <a:effectLst/>
                <a:latin typeface="+mn-lt"/>
                <a:ea typeface="Calibri" panose="020F0502020204030204" pitchFamily="34" charset="0"/>
                <a:cs typeface="Calibri" panose="020F0502020204030204" pitchFamily="34" charset="0"/>
              </a:rPr>
              <a:t> Power BI.</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تطبيق النماذج التنبؤية في</a:t>
            </a:r>
            <a:r>
              <a:rPr lang="en-US" sz="2400" b="1" dirty="0">
                <a:effectLst/>
                <a:latin typeface="+mn-lt"/>
                <a:ea typeface="Calibri" panose="020F0502020204030204" pitchFamily="34" charset="0"/>
                <a:cs typeface="Calibri" panose="020F0502020204030204" pitchFamily="34" charset="0"/>
              </a:rPr>
              <a:t> Python </a:t>
            </a:r>
            <a:r>
              <a:rPr lang="ar-SA" sz="2400" b="1" dirty="0">
                <a:effectLst/>
                <a:latin typeface="+mn-lt"/>
                <a:ea typeface="Calibri" panose="020F0502020204030204" pitchFamily="34" charset="0"/>
                <a:cs typeface="Calibri" panose="020F0502020204030204" pitchFamily="34" charset="0"/>
              </a:rPr>
              <a:t>لتحسين القرارات المستقبلية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5733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9A36A41-9C3B-C1CB-06C6-E65DC1A0093A}"/>
              </a:ext>
            </a:extLst>
          </p:cNvPr>
          <p:cNvSpPr txBox="1"/>
          <p:nvPr/>
        </p:nvSpPr>
        <p:spPr>
          <a:xfrm>
            <a:off x="550607" y="833290"/>
            <a:ext cx="10815484" cy="4000262"/>
          </a:xfrm>
          <a:prstGeom prst="rect">
            <a:avLst/>
          </a:prstGeom>
          <a:noFill/>
        </p:spPr>
        <p:txBody>
          <a:bodyPr wrap="square">
            <a:spAutoFit/>
          </a:bodyPr>
          <a:lstStyle/>
          <a:p>
            <a:pPr algn="just" rtl="1">
              <a:lnSpc>
                <a:spcPct val="150000"/>
              </a:lnSpc>
              <a:spcAft>
                <a:spcPts val="1000"/>
              </a:spcAft>
              <a:buNone/>
            </a:pPr>
            <a:r>
              <a:rPr lang="ar-SA" sz="2400" b="1" u="sng" dirty="0">
                <a:effectLst/>
                <a:latin typeface="+mn-lt"/>
                <a:ea typeface="Calibri" panose="020F0502020204030204" pitchFamily="34" charset="0"/>
                <a:cs typeface="Calibri" panose="020F0502020204030204" pitchFamily="34" charset="0"/>
              </a:rPr>
              <a:t>تطبيق عملي متكامل</a:t>
            </a:r>
            <a:endParaRPr lang="en-US" sz="2400" dirty="0">
              <a:effectLst/>
              <a:latin typeface="+mn-lt"/>
              <a:ea typeface="Calibri" panose="020F0502020204030204" pitchFamily="34" charset="0"/>
              <a:cs typeface="Arial" panose="020B0604020202020204" pitchFamily="34" charset="0"/>
            </a:endParaRPr>
          </a:p>
          <a:p>
            <a:pPr algn="just"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تخيل أنك تعمل محلل بيانات في شركة تجارة إلكترونية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تبدأ بـ</a:t>
            </a:r>
            <a:r>
              <a:rPr lang="en-US" sz="2400" b="1" dirty="0">
                <a:effectLst/>
                <a:latin typeface="+mn-lt"/>
                <a:ea typeface="Calibri" panose="020F0502020204030204" pitchFamily="34" charset="0"/>
                <a:cs typeface="Calibri" panose="020F0502020204030204" pitchFamily="34" charset="0"/>
              </a:rPr>
              <a:t> SQL </a:t>
            </a:r>
            <a:r>
              <a:rPr lang="ar-SA" sz="2400" b="1" dirty="0">
                <a:effectLst/>
                <a:latin typeface="+mn-lt"/>
                <a:ea typeface="Calibri" panose="020F0502020204030204" pitchFamily="34" charset="0"/>
                <a:cs typeface="Calibri" panose="020F0502020204030204" pitchFamily="34" charset="0"/>
              </a:rPr>
              <a:t>لاستخراج بيانات المبيعات والطلبات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تستخدم</a:t>
            </a:r>
            <a:r>
              <a:rPr lang="en-US" sz="2400" b="1" dirty="0">
                <a:effectLst/>
                <a:latin typeface="+mn-lt"/>
                <a:ea typeface="Calibri" panose="020F0502020204030204" pitchFamily="34" charset="0"/>
                <a:cs typeface="Calibri" panose="020F0502020204030204" pitchFamily="34" charset="0"/>
              </a:rPr>
              <a:t> Python </a:t>
            </a:r>
            <a:r>
              <a:rPr lang="ar-SA" sz="2400" b="1" dirty="0">
                <a:effectLst/>
                <a:latin typeface="+mn-lt"/>
                <a:ea typeface="Calibri" panose="020F0502020204030204" pitchFamily="34" charset="0"/>
                <a:cs typeface="Calibri" panose="020F0502020204030204" pitchFamily="34" charset="0"/>
              </a:rPr>
              <a:t>لتنظيف البيانات وحساب مؤشرات الأداء</a:t>
            </a:r>
            <a:r>
              <a:rPr lang="en-US" sz="2400" b="1" dirty="0">
                <a:effectLst/>
                <a:latin typeface="+mn-lt"/>
                <a:ea typeface="Calibri" panose="020F0502020204030204" pitchFamily="34" charset="0"/>
                <a:cs typeface="Calibri" panose="020F0502020204030204" pitchFamily="34" charset="0"/>
              </a:rPr>
              <a:t> (KPIs).</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تنتقل إلى</a:t>
            </a:r>
            <a:r>
              <a:rPr lang="en-US" sz="2400" b="1" dirty="0">
                <a:effectLst/>
                <a:latin typeface="+mn-lt"/>
                <a:ea typeface="Calibri" panose="020F0502020204030204" pitchFamily="34" charset="0"/>
                <a:cs typeface="Calibri" panose="020F0502020204030204" pitchFamily="34" charset="0"/>
              </a:rPr>
              <a:t> Excel </a:t>
            </a:r>
            <a:r>
              <a:rPr lang="ar-SA" sz="2400" b="1" dirty="0">
                <a:effectLst/>
                <a:latin typeface="+mn-lt"/>
                <a:ea typeface="Calibri" panose="020F0502020204030204" pitchFamily="34" charset="0"/>
                <a:cs typeface="Calibri" panose="020F0502020204030204" pitchFamily="34" charset="0"/>
              </a:rPr>
              <a:t>لتلخيص بعض الجداول بسرعة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وأخيرًا، تعرض النتائج في</a:t>
            </a:r>
            <a:r>
              <a:rPr lang="en-US" sz="2400" b="1" dirty="0">
                <a:effectLst/>
                <a:latin typeface="+mn-lt"/>
                <a:ea typeface="Calibri" panose="020F0502020204030204" pitchFamily="34" charset="0"/>
                <a:cs typeface="Calibri" panose="020F0502020204030204" pitchFamily="34" charset="0"/>
              </a:rPr>
              <a:t> Power BI </a:t>
            </a:r>
            <a:r>
              <a:rPr lang="ar-SA" sz="2400" b="1" dirty="0">
                <a:effectLst/>
                <a:latin typeface="+mn-lt"/>
                <a:ea typeface="Calibri" panose="020F0502020204030204" pitchFamily="34" charset="0"/>
                <a:cs typeface="Calibri" panose="020F0502020204030204" pitchFamily="34" charset="0"/>
              </a:rPr>
              <a:t>على شكل</a:t>
            </a:r>
            <a:r>
              <a:rPr lang="en-US" sz="2400" b="1" dirty="0">
                <a:effectLst/>
                <a:latin typeface="+mn-lt"/>
                <a:ea typeface="Calibri" panose="020F0502020204030204" pitchFamily="34" charset="0"/>
                <a:cs typeface="Calibri" panose="020F0502020204030204" pitchFamily="34" charset="0"/>
              </a:rPr>
              <a:t> Dashboard </a:t>
            </a:r>
            <a:r>
              <a:rPr lang="ar-SA" sz="2400" b="1" dirty="0">
                <a:effectLst/>
                <a:latin typeface="+mn-lt"/>
                <a:ea typeface="Calibri" panose="020F0502020204030204" pitchFamily="34" charset="0"/>
                <a:cs typeface="Calibri" panose="020F0502020204030204" pitchFamily="34" charset="0"/>
              </a:rPr>
              <a:t>تفاعلي يظهر للمسؤولين التنفيذيين</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28104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90A2C4E7-16A8-0FA4-DA03-4AFC59C9BBBC}"/>
              </a:ext>
            </a:extLst>
          </p:cNvPr>
          <p:cNvSpPr txBox="1"/>
          <p:nvPr/>
        </p:nvSpPr>
        <p:spPr>
          <a:xfrm>
            <a:off x="806245" y="488356"/>
            <a:ext cx="10805651" cy="5678478"/>
          </a:xfrm>
          <a:prstGeom prst="rect">
            <a:avLst/>
          </a:prstGeom>
          <a:noFill/>
        </p:spPr>
        <p:txBody>
          <a:bodyPr wrap="square">
            <a:spAutoFit/>
          </a:bodyPr>
          <a:lstStyle/>
          <a:p>
            <a:pPr algn="r" rtl="1">
              <a:spcAft>
                <a:spcPts val="1000"/>
              </a:spcAft>
              <a:buNone/>
            </a:pPr>
            <a:r>
              <a:rPr lang="ar-SA" sz="2400" b="1" u="sng" dirty="0">
                <a:effectLst/>
                <a:latin typeface="+mn-lt"/>
                <a:ea typeface="Calibri" panose="020F0502020204030204" pitchFamily="34" charset="0"/>
                <a:cs typeface="Calibri" panose="020F0502020204030204" pitchFamily="34" charset="0"/>
              </a:rPr>
              <a:t>مجالات تحليل البيانات</a:t>
            </a:r>
            <a:endParaRPr lang="en-US" sz="2400" dirty="0">
              <a:effectLst/>
              <a:latin typeface="+mn-lt"/>
              <a:ea typeface="Calibri" panose="020F0502020204030204" pitchFamily="34" charset="0"/>
              <a:cs typeface="Arial" panose="020B0604020202020204" pitchFamily="34" charset="0"/>
            </a:endParaRPr>
          </a:p>
          <a:p>
            <a:pPr algn="r" rtl="1">
              <a:spcAft>
                <a:spcPts val="1000"/>
              </a:spcAft>
              <a:buNone/>
            </a:pPr>
            <a:r>
              <a:rPr lang="ar-SA" sz="2400" b="1" dirty="0">
                <a:effectLst/>
                <a:latin typeface="+mn-lt"/>
                <a:ea typeface="Calibri" panose="020F0502020204030204" pitchFamily="34" charset="0"/>
                <a:cs typeface="Calibri" panose="020F0502020204030204" pitchFamily="34" charset="0"/>
              </a:rPr>
              <a:t>تحليل البيانات لم يعد محصوراً بمجال واحد، بل أصبح مهارة أساسية يمكن توظيفها في عشرات الصناعات والقطاعات. فالمحلل القادر على قراءة الأرقام وتحويلها إلى قرارات عملية يجد أمامه فرصاً واسعة ومتنوعة، منها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محلل البيانات يمكنه العمل في عدة مجالات مثل</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محلل الأعمال: تحسين العمليات التجارية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محلل التسويق: دراسة العملاء والمنافسين وتحسين الحملات التسويقية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محلل العمليات: تحسين سير العمل وتقليل التكاليف</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محلل نظم المعلومات: تصميم وتنفيذ نظم المعلومات وحل المشكلات التقنية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المحلل المالي والكمي: إدارة الاستثمارات والمخاطر المالية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محلل ذكاء الأعمال والاستراتيجي: دعم القرارات التجارية والتخطيط المستقبلي</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المحلل الطبي والأمني: تحسين الرعاية الصحية أو رصد التهديدات الأمنية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1341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8581B77-8C34-5088-5EB4-BC403A4C3AFF}"/>
              </a:ext>
            </a:extLst>
          </p:cNvPr>
          <p:cNvSpPr txBox="1"/>
          <p:nvPr/>
        </p:nvSpPr>
        <p:spPr>
          <a:xfrm>
            <a:off x="619432" y="443631"/>
            <a:ext cx="11179278" cy="5970737"/>
          </a:xfrm>
          <a:prstGeom prst="rect">
            <a:avLst/>
          </a:prstGeom>
          <a:noFill/>
        </p:spPr>
        <p:txBody>
          <a:bodyPr wrap="square">
            <a:spAutoFit/>
          </a:bodyPr>
          <a:lstStyle/>
          <a:p>
            <a:pPr algn="r"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تحليل البيانات بكفاءة باستخدام الجداول المحورية والمخططات المحورية</a:t>
            </a:r>
            <a:endParaRPr lang="en-US" sz="28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تعرّف على كيفية مساعدة الجداول المحورية والمخططات المحورية في تلخيص بياناتك واستكشافها وتصورها تعرّف على كيفية مساعدة الجداول المحورية والمخططات المحورية في تلخيص بياناتك واستكشافها وتصورها</a:t>
            </a:r>
            <a:br>
              <a:rPr lang="en-US" sz="2800" b="1" dirty="0">
                <a:effectLst/>
                <a:latin typeface="+mn-lt"/>
                <a:ea typeface="Calibri" panose="020F0502020204030204" pitchFamily="34" charset="0"/>
                <a:cs typeface="Calibri" panose="020F0502020204030204" pitchFamily="34" charset="0"/>
              </a:rPr>
            </a:br>
            <a:r>
              <a:rPr lang="ar-SA" sz="2800" b="1" dirty="0">
                <a:effectLst/>
                <a:latin typeface="+mn-lt"/>
                <a:ea typeface="Calibri" panose="020F0502020204030204" pitchFamily="34" charset="0"/>
                <a:cs typeface="Calibri" panose="020F0502020204030204" pitchFamily="34" charset="0"/>
              </a:rPr>
              <a:t>تُعدّ الجداول المحورية والمخططات المحورية أدواتٍ تُساعدك على تلخيص بياناتك واستكشافها وعرضها بصريًا بسرعة وكفاءة. تُقدّم الجداول المحورية ملخصاتٍ في شكل جدولي، بينما تُقدّم المخططات المحورية ملخصاتٍ في شكل رسوم بيانية. وكما يوحي الاسم، تُنشأ المخططات المحورية من الجداول المحورية، ويمكن إنشاء الجداول المحورية من نموذج</a:t>
            </a:r>
            <a:r>
              <a:rPr lang="en-US" sz="2800" b="1" dirty="0">
                <a:effectLst/>
                <a:latin typeface="+mn-lt"/>
                <a:ea typeface="Calibri" panose="020F0502020204030204" pitchFamily="34" charset="0"/>
                <a:cs typeface="Calibri" panose="020F0502020204030204" pitchFamily="34" charset="0"/>
              </a:rPr>
              <a:t> Power Pivot</a:t>
            </a:r>
            <a:r>
              <a:rPr lang="ar-SA" sz="2800" b="1" dirty="0">
                <a:effectLst/>
                <a:latin typeface="+mn-lt"/>
                <a:ea typeface="Calibri" panose="020F0502020204030204" pitchFamily="34" charset="0"/>
                <a:cs typeface="Calibri" panose="020F0502020204030204" pitchFamily="34" charset="0"/>
              </a:rPr>
              <a:t>، أو من جدول أو نطاق في ورقة عمل، أو من مصدر بيانات خارجي</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63263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390DA12-B4A2-8028-4CE8-18FB09DEEF98}"/>
              </a:ext>
            </a:extLst>
          </p:cNvPr>
          <p:cNvSpPr txBox="1"/>
          <p:nvPr/>
        </p:nvSpPr>
        <p:spPr>
          <a:xfrm>
            <a:off x="816076" y="976848"/>
            <a:ext cx="10658169" cy="4554260"/>
          </a:xfrm>
          <a:prstGeom prst="rect">
            <a:avLst/>
          </a:prstGeom>
          <a:noFill/>
        </p:spPr>
        <p:txBody>
          <a:bodyPr wrap="square">
            <a:spAutoFit/>
          </a:bodyPr>
          <a:lstStyle/>
          <a:p>
            <a:pPr algn="r" rtl="1">
              <a:lnSpc>
                <a:spcPct val="150000"/>
              </a:lnSpc>
              <a:spcAft>
                <a:spcPts val="1000"/>
              </a:spcAft>
              <a:buNone/>
            </a:pPr>
            <a:r>
              <a:rPr lang="ar-SA" sz="2400" b="1" u="sng" dirty="0">
                <a:effectLst/>
                <a:latin typeface="+mn-lt"/>
                <a:ea typeface="Calibri" panose="020F0502020204030204" pitchFamily="34" charset="0"/>
                <a:cs typeface="Calibri" panose="020F0502020204030204" pitchFamily="34" charset="0"/>
              </a:rPr>
              <a:t>استخدام الجداول المحورية</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يختلف الجدول المحوري عن الجدول العادي لأنه يسمح لك بتلخيص مجموعات البيانات الكبيرة بسرعة، وإعادة ترتيبها، وتصفيتها، وتجميعها دون تغيير مجموعة البيانات الأصلية</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u="sng" dirty="0">
                <a:effectLst/>
                <a:latin typeface="+mn-lt"/>
                <a:ea typeface="Calibri" panose="020F0502020204030204" pitchFamily="34" charset="0"/>
                <a:cs typeface="Calibri" panose="020F0502020204030204" pitchFamily="34" charset="0"/>
              </a:rPr>
              <a:t>كيفية إنشاء جدول محوري من نموذج بيانات</a:t>
            </a:r>
            <a:r>
              <a:rPr lang="en-US" sz="2400" b="1" u="sng" dirty="0">
                <a:effectLst/>
                <a:latin typeface="+mn-lt"/>
                <a:ea typeface="Calibri" panose="020F0502020204030204" pitchFamily="34" charset="0"/>
                <a:cs typeface="Calibri" panose="020F0502020204030204" pitchFamily="34" charset="0"/>
              </a:rPr>
              <a:t> Power Pivot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انتقل إلى علامة التبويب "إدراج" وحدد "جدول محوري</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إذا كانت لديك بيانات محملة بالفعل إلى</a:t>
            </a:r>
            <a:r>
              <a:rPr lang="en-US" sz="2400" b="1" dirty="0">
                <a:effectLst/>
                <a:latin typeface="+mn-lt"/>
                <a:ea typeface="Calibri" panose="020F0502020204030204" pitchFamily="34" charset="0"/>
                <a:cs typeface="Calibri" panose="020F0502020204030204" pitchFamily="34" charset="0"/>
              </a:rPr>
              <a:t> Power Pivot</a:t>
            </a:r>
            <a:r>
              <a:rPr lang="ar-SA" sz="2400" b="1" dirty="0">
                <a:effectLst/>
                <a:latin typeface="+mn-lt"/>
                <a:ea typeface="Calibri" panose="020F0502020204030204" pitchFamily="34" charset="0"/>
                <a:cs typeface="Calibri" panose="020F0502020204030204" pitchFamily="34" charset="0"/>
              </a:rPr>
              <a:t>، فحدد "من نموذج البيانات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حدد ما إذا كنت تريد وضع جدول</a:t>
            </a:r>
            <a:r>
              <a:rPr lang="en-US" sz="2400" b="1" dirty="0">
                <a:effectLst/>
                <a:latin typeface="+mn-lt"/>
                <a:ea typeface="Calibri" panose="020F0502020204030204" pitchFamily="34" charset="0"/>
                <a:cs typeface="Calibri" panose="020F0502020204030204" pitchFamily="34" charset="0"/>
              </a:rPr>
              <a:t> Pivot </a:t>
            </a:r>
            <a:r>
              <a:rPr lang="ar-SA" sz="2400" b="1" dirty="0">
                <a:effectLst/>
                <a:latin typeface="+mn-lt"/>
                <a:ea typeface="Calibri" panose="020F0502020204030204" pitchFamily="34" charset="0"/>
                <a:cs typeface="Calibri" panose="020F0502020204030204" pitchFamily="34" charset="0"/>
              </a:rPr>
              <a:t>في ورقة عمل جديدة أو في ورقة عمل موجودة</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6814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A5AAFCD8-6BE8-79A0-9BF0-E8D19E6FD1B8}"/>
              </a:ext>
            </a:extLst>
          </p:cNvPr>
          <p:cNvSpPr txBox="1"/>
          <p:nvPr/>
        </p:nvSpPr>
        <p:spPr>
          <a:xfrm>
            <a:off x="1356852" y="745220"/>
            <a:ext cx="10009238" cy="4297780"/>
          </a:xfrm>
          <a:prstGeom prst="rect">
            <a:avLst/>
          </a:prstGeom>
          <a:noFill/>
        </p:spPr>
        <p:txBody>
          <a:bodyPr wrap="square">
            <a:spAutoFit/>
          </a:bodyPr>
          <a:lstStyle/>
          <a:p>
            <a:pPr algn="just" rtl="1">
              <a:lnSpc>
                <a:spcPct val="150000"/>
              </a:lnSpc>
              <a:spcAft>
                <a:spcPts val="1000"/>
              </a:spcAft>
              <a:buNone/>
            </a:pPr>
            <a:r>
              <a:rPr lang="ar-SA" sz="2400" b="1" u="sng" dirty="0">
                <a:effectLst/>
                <a:latin typeface="+mn-lt"/>
                <a:ea typeface="Calibri" panose="020F0502020204030204" pitchFamily="34" charset="0"/>
                <a:cs typeface="Calibri" panose="020F0502020204030204" pitchFamily="34" charset="0"/>
              </a:rPr>
              <a:t>كيفية إعداد جدول محوري</a:t>
            </a:r>
            <a:endParaRPr lang="en-US" sz="2400" dirty="0">
              <a:effectLst/>
              <a:latin typeface="+mn-lt"/>
              <a:ea typeface="Calibri" panose="020F0502020204030204" pitchFamily="34" charset="0"/>
              <a:cs typeface="Arial" panose="020B0604020202020204" pitchFamily="34" charset="0"/>
            </a:endParaRPr>
          </a:p>
          <a:p>
            <a:pPr algn="just"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ستُفتح لوحة "حقول الجدول المحوري" على اليمين. تحتوي هذه اللوحة على جميع العناصر (الجداول والاستعلامات) التي يمكنك استخدامها كمصادر بيانات للجدول المحوري. كما تحتوي على مناطق يمكنك سحب حقول الجدول إليها</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1. منطقة الفلاتر – اسحب حقول/أعمدة مصدر البيانات التي تريد استخدامها كفلاتر</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just" rtl="1">
              <a:lnSpc>
                <a:spcPct val="150000"/>
              </a:lnSpc>
              <a:spcAft>
                <a:spcPts val="1000"/>
              </a:spcAft>
              <a:buNone/>
              <a:tabLst>
                <a:tab pos="457200" algn="l"/>
              </a:tabLst>
            </a:pPr>
            <a:r>
              <a:rPr lang="ar-SA" sz="2400" b="1" dirty="0">
                <a:effectLst/>
                <a:latin typeface="+mn-lt"/>
                <a:ea typeface="Calibri" panose="020F0502020204030204" pitchFamily="34" charset="0"/>
                <a:cs typeface="Calibri" panose="020F0502020204030204" pitchFamily="34" charset="0"/>
              </a:rPr>
              <a:t>2. منطقة الأعمدة - يحتوي الجدول المحوري على صفوف وأعمدة، اسحب حقول المصدر التي تريد ترتيبها أفقيًا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33897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a:extLst>
              <a:ext uri="{FF2B5EF4-FFF2-40B4-BE49-F238E27FC236}">
                <a16:creationId xmlns:a16="http://schemas.microsoft.com/office/drawing/2014/main" id="{00DEDA69-C2CA-60DA-AACA-3E8DDB7525D3}"/>
              </a:ext>
            </a:extLst>
          </p:cNvPr>
          <p:cNvSpPr txBox="1"/>
          <p:nvPr/>
        </p:nvSpPr>
        <p:spPr>
          <a:xfrm>
            <a:off x="511278" y="558022"/>
            <a:ext cx="11169444" cy="5443541"/>
          </a:xfrm>
          <a:prstGeom prst="rect">
            <a:avLst/>
          </a:prstGeom>
          <a:noFill/>
        </p:spPr>
        <p:txBody>
          <a:bodyPr wrap="square">
            <a:spAutoFit/>
          </a:bodyPr>
          <a:lstStyle/>
          <a:p>
            <a:pPr marL="342900" lvl="0" indent="-342900" algn="r" rtl="1">
              <a:lnSpc>
                <a:spcPct val="200000"/>
              </a:lnSpc>
              <a:spcAft>
                <a:spcPts val="1000"/>
              </a:spcAft>
              <a:buNone/>
              <a:tabLst>
                <a:tab pos="457200" algn="l"/>
              </a:tabLst>
            </a:pPr>
            <a:r>
              <a:rPr lang="ar-SA" sz="2000" b="1" dirty="0">
                <a:effectLst/>
                <a:latin typeface="+mn-lt"/>
                <a:ea typeface="Calibri" panose="020F0502020204030204" pitchFamily="34" charset="0"/>
                <a:cs typeface="Calibri" panose="020F0502020204030204" pitchFamily="34" charset="0"/>
              </a:rPr>
              <a:t>3. منطقة الصفوف - تمامًا مثل الأعمدة، اسحب حقول المصدر التي تريد ترتيبها في صفوف</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200000"/>
              </a:lnSpc>
              <a:spcAft>
                <a:spcPts val="1000"/>
              </a:spcAft>
              <a:buNone/>
              <a:tabLst>
                <a:tab pos="457200" algn="l"/>
              </a:tabLst>
            </a:pPr>
            <a:r>
              <a:rPr lang="ar-SA" sz="2000" b="1" dirty="0">
                <a:effectLst/>
                <a:latin typeface="+mn-lt"/>
                <a:ea typeface="Calibri" panose="020F0502020204030204" pitchFamily="34" charset="0"/>
                <a:cs typeface="Calibri" panose="020F0502020204030204" pitchFamily="34" charset="0"/>
              </a:rPr>
              <a:t>4. القيم – اسحب حقول المصدر التي تريد تجميعها. يمكنك أيضًا اختيار وظائف تجميع مختلفة مثل المجموع، والمتوسط، والعدد، والحد الأقصى، والحد الأدنى</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200000"/>
              </a:lnSpc>
              <a:spcAft>
                <a:spcPts val="1000"/>
              </a:spcAft>
              <a:buNone/>
            </a:pPr>
            <a:r>
              <a:rPr lang="ar-SA" sz="2000" b="1" dirty="0">
                <a:effectLst/>
                <a:latin typeface="+mn-lt"/>
                <a:ea typeface="Calibri" panose="020F0502020204030204" pitchFamily="34" charset="0"/>
                <a:cs typeface="Calibri" panose="020F0502020204030204" pitchFamily="34" charset="0"/>
              </a:rPr>
              <a:t>استخدام المخططات المحورية</a:t>
            </a:r>
            <a:endParaRPr lang="en-US" sz="2000" dirty="0">
              <a:effectLst/>
              <a:latin typeface="+mn-lt"/>
              <a:ea typeface="Calibri" panose="020F0502020204030204" pitchFamily="34" charset="0"/>
              <a:cs typeface="Arial" panose="020B0604020202020204" pitchFamily="34" charset="0"/>
            </a:endParaRPr>
          </a:p>
          <a:p>
            <a:pPr algn="r" rtl="1">
              <a:lnSpc>
                <a:spcPct val="200000"/>
              </a:lnSpc>
              <a:spcAft>
                <a:spcPts val="1000"/>
              </a:spcAft>
              <a:buNone/>
            </a:pPr>
            <a:r>
              <a:rPr lang="ar-SA" sz="2000" b="1" dirty="0">
                <a:effectLst/>
                <a:latin typeface="+mn-lt"/>
                <a:ea typeface="Calibri" panose="020F0502020204030204" pitchFamily="34" charset="0"/>
                <a:cs typeface="Calibri" panose="020F0502020204030204" pitchFamily="34" charset="0"/>
              </a:rPr>
              <a:t>تُعدّ المخططات المحورية تمثيلات بيانية للبيانات المُلخصة في الجداول المحورية. وهي تُسهّل عرض البيانات الجدولية، مما يُتيح رؤية الاتجاهات والأنماط والمقارنات في بياناتك بسهولة، وبالتالي يُمكنك تفسير نتائجك وعرضها بسرعة</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200000"/>
              </a:lnSpc>
              <a:spcAft>
                <a:spcPts val="1000"/>
              </a:spcAft>
              <a:buNone/>
            </a:pPr>
            <a:r>
              <a:rPr lang="ar-SA" sz="2000" b="1" dirty="0">
                <a:effectLst/>
                <a:latin typeface="+mn-lt"/>
                <a:ea typeface="Calibri" panose="020F0502020204030204" pitchFamily="34" charset="0"/>
                <a:cs typeface="Calibri" panose="020F0502020204030204" pitchFamily="34" charset="0"/>
              </a:rPr>
              <a:t>لإنشاء مخطط محوري، حدد جدولًا محوريًا، وفي علامة التبويب "إدراج" ضمن مجموعة "المخططات"، حدد "مخطط محوري". سيظهر مربع حوار يسمح لك باختيار نوع المخطط الذي تفضله</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43091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582444B-386D-7EF9-CB92-8D98F733F791}"/>
              </a:ext>
            </a:extLst>
          </p:cNvPr>
          <p:cNvSpPr txBox="1"/>
          <p:nvPr/>
        </p:nvSpPr>
        <p:spPr>
          <a:xfrm>
            <a:off x="471949" y="790232"/>
            <a:ext cx="11051458" cy="5277535"/>
          </a:xfrm>
          <a:prstGeom prst="rect">
            <a:avLst/>
          </a:prstGeom>
          <a:noFill/>
        </p:spPr>
        <p:txBody>
          <a:bodyPr wrap="square">
            <a:spAutoFit/>
          </a:bodyPr>
          <a:lstStyle/>
          <a:p>
            <a:pPr algn="r" rtl="1">
              <a:lnSpc>
                <a:spcPct val="150000"/>
              </a:lnSpc>
              <a:spcAft>
                <a:spcPts val="1000"/>
              </a:spcAft>
              <a:buNone/>
            </a:pPr>
            <a:r>
              <a:rPr lang="ar-SA" sz="2400" b="1" u="sng" dirty="0">
                <a:effectLst/>
                <a:latin typeface="+mn-lt"/>
                <a:ea typeface="Calibri" panose="020F0502020204030204" pitchFamily="34" charset="0"/>
                <a:cs typeface="Calibri" panose="020F0502020204030204" pitchFamily="34" charset="0"/>
              </a:rPr>
              <a:t>كيفية اختيار الرسم البياني المناسب لبياناتك</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يعتمد نوع الرسم البياني الذي تختاره على الرسالة التي تريد إيصالها من بياناتك. على سبيل المثال، عند عرض مقارنة، يُعد الرسم البياني الشريطي أو العمودي الأنسب لعرض مقارنة الفئات. عند الرغبة في عرض إجمالي الإنفاق على المشتريات حسب الفئة، ونظرًا لاختلاف ارتفاع كل شريط/عمود، يمكن تفسير ذلك بسرعة على أنه إما أكبر من أو أقل من. اختر الرسم البياني الشريطي عندما تكون أسماء الفئات طويلة أو لا تتسع جميعها في الرسم البياني العمودي</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عند عرض الاتجاهات أو الفترات الزمنية المتصلة، اختر مخططًا خطيًا. على سبيل المثال، اتجاه المبيعات شهريًا. إذا كان الخط يشهد انخفاضًا مستمرًا من شهر لآخر، فيمكن تفسير ذلك بسرعة على أنه انخفاض في المبيعات، والعكس صحيح</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5476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8EA1A02-EE0E-7148-FEC3-D320138DF1D7}"/>
              </a:ext>
            </a:extLst>
          </p:cNvPr>
          <p:cNvSpPr txBox="1"/>
          <p:nvPr/>
        </p:nvSpPr>
        <p:spPr>
          <a:xfrm>
            <a:off x="235974" y="564735"/>
            <a:ext cx="11444748" cy="3487301"/>
          </a:xfrm>
          <a:prstGeom prst="rect">
            <a:avLst/>
          </a:prstGeom>
          <a:noFill/>
        </p:spPr>
        <p:txBody>
          <a:bodyPr wrap="square">
            <a:spAutoFit/>
          </a:bodyPr>
          <a:lstStyle/>
          <a:p>
            <a:pPr algn="just"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عند عرض نسب الكل، اختر مخططًا دائريًا أو دائريًا مجوفًا. على سبيل المثال، عند الرغبة في عرض نسبة الطلبات المفتوحة والمغلقة من إجمالي الطلبات. أما إذا كانت النسب المراد مقارنتها كبيرة، فاستخدم مخططًا عموديًا أو شريطيًا لتجنب ازدحام المخطط الدائري أو الدائري المجوف</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تُناسب أنواع البيانات الفئوية الرسوم البيانية الشريطية والعمودية والدائرية والمكدسة. أما أنواع البيانات العددية، فيُفضل عرضها باستخدام الرسوم البيانية الخطية والمبعثرة والفقاعية والمدرج التكراري. ويمكن تفسير السلاسل الزمنية بسرعة باستخدام الرسوم البيانية الخطية والمساحية والعمودية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90638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D89BBBA-8EF0-0C0D-AB2B-D6F4361A8573}"/>
              </a:ext>
            </a:extLst>
          </p:cNvPr>
          <p:cNvSpPr txBox="1"/>
          <p:nvPr/>
        </p:nvSpPr>
        <p:spPr>
          <a:xfrm>
            <a:off x="437535" y="568661"/>
            <a:ext cx="11316929" cy="4031745"/>
          </a:xfrm>
          <a:prstGeom prst="rect">
            <a:avLst/>
          </a:prstGeom>
          <a:noFill/>
        </p:spPr>
        <p:txBody>
          <a:bodyPr wrap="square">
            <a:spAutoFit/>
          </a:bodyPr>
          <a:lstStyle/>
          <a:p>
            <a:pPr algn="r"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عندما يكون هدفك من التحليل هو إظهار المقارنة، اختر مخططًا عموديًا أو شريطيًا أو خطيًا. إذا كنت ترغب في تحليل التوزيع، فاستخدم المدرج التكراري أو مخطط الصندوق أو مخطط الانتشار. إذا كنت ترغب في تحليل الاتجاه بمرور الوقت، فاستخدم مخططًا خطيًا أو </a:t>
            </a:r>
            <a:r>
              <a:rPr lang="ar-SA" sz="2800" b="1" dirty="0" err="1">
                <a:effectLst/>
                <a:latin typeface="+mn-lt"/>
                <a:ea typeface="Calibri" panose="020F0502020204030204" pitchFamily="34" charset="0"/>
                <a:cs typeface="Calibri" panose="020F0502020204030204" pitchFamily="34" charset="0"/>
              </a:rPr>
              <a:t>مساحيا</a:t>
            </a:r>
            <a:r>
              <a:rPr lang="ar-SA" sz="2800" b="1" dirty="0">
                <a:effectLst/>
                <a:latin typeface="+mn-lt"/>
                <a:ea typeface="Calibri" panose="020F0502020204030204" pitchFamily="34" charset="0"/>
                <a:cs typeface="Calibri" panose="020F0502020204030204" pitchFamily="34" charset="0"/>
              </a:rPr>
              <a:t>. عند تحليل النسب، استخدم مخططًا دائريًا أو حلقيًا أو مكدسًا، وعند تحليل العلاقة بين عناصر البيانات، استخدم مخططات الانتشار أو الفقاعات</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800" b="1" dirty="0">
                <a:effectLst/>
                <a:latin typeface="+mn-lt"/>
                <a:ea typeface="Calibri" panose="020F0502020204030204" pitchFamily="34" charset="0"/>
                <a:cs typeface="Calibri" panose="020F0502020204030204" pitchFamily="34" charset="0"/>
              </a:rPr>
              <a:t>فيما يلي ملخص لأنواع الرسوم البيانية الأكثر شيوعًا ومتى يتم استخدامها</a:t>
            </a:r>
            <a:r>
              <a:rPr lang="en-US" sz="2800" b="1" dirty="0">
                <a:effectLst/>
                <a:latin typeface="+mn-lt"/>
                <a:ea typeface="Calibri" panose="020F0502020204030204" pitchFamily="34" charset="0"/>
                <a:cs typeface="Calibri" panose="020F050202020403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73506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7AC81DD-01D2-100E-554C-81A4B23BF93E}"/>
              </a:ext>
            </a:extLst>
          </p:cNvPr>
          <p:cNvSpPr txBox="1"/>
          <p:nvPr/>
        </p:nvSpPr>
        <p:spPr>
          <a:xfrm>
            <a:off x="4021394" y="707055"/>
            <a:ext cx="6646606" cy="1272143"/>
          </a:xfrm>
          <a:prstGeom prst="rect">
            <a:avLst/>
          </a:prstGeom>
          <a:noFill/>
        </p:spPr>
        <p:txBody>
          <a:bodyPr wrap="square">
            <a:spAutoFit/>
          </a:bodyPr>
          <a:lstStyle/>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الرسوم البيانية</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عدد المتغيرات : 1</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يعرض شكل أو توزيع البيانات؛ وقد يساعد في تحديد القيم الشاذة</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صورة 5">
            <a:extLst>
              <a:ext uri="{FF2B5EF4-FFF2-40B4-BE49-F238E27FC236}">
                <a16:creationId xmlns:a16="http://schemas.microsoft.com/office/drawing/2014/main" id="{DEAEDCCF-B8E9-B3DB-92BD-4E0EBD8CCE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37271" y="2377613"/>
            <a:ext cx="4701929" cy="2663445"/>
          </a:xfrm>
          <a:prstGeom prst="rect">
            <a:avLst/>
          </a:prstGeom>
          <a:noFill/>
          <a:ln>
            <a:noFill/>
          </a:ln>
        </p:spPr>
      </p:pic>
      <p:sp>
        <p:nvSpPr>
          <p:cNvPr id="8" name="مربع نص 7">
            <a:extLst>
              <a:ext uri="{FF2B5EF4-FFF2-40B4-BE49-F238E27FC236}">
                <a16:creationId xmlns:a16="http://schemas.microsoft.com/office/drawing/2014/main" id="{9B468AFB-F74A-1204-C4DC-3936014DBBD2}"/>
              </a:ext>
            </a:extLst>
          </p:cNvPr>
          <p:cNvSpPr txBox="1"/>
          <p:nvPr/>
        </p:nvSpPr>
        <p:spPr>
          <a:xfrm>
            <a:off x="2605548" y="5347881"/>
            <a:ext cx="7973961" cy="400110"/>
          </a:xfrm>
          <a:prstGeom prst="rect">
            <a:avLst/>
          </a:prstGeom>
          <a:noFill/>
        </p:spPr>
        <p:txBody>
          <a:bodyPr wrap="square">
            <a:spAutoFit/>
          </a:bodyPr>
          <a:lstStyle/>
          <a:p>
            <a:pPr algn="r" rtl="1">
              <a:lnSpc>
                <a:spcPct val="100000"/>
              </a:lnSpc>
              <a:spcAft>
                <a:spcPts val="1000"/>
              </a:spcAft>
              <a:buNone/>
            </a:pPr>
            <a:r>
              <a:rPr lang="ar-SA" sz="2000" b="1" i="1" dirty="0">
                <a:effectLst/>
                <a:latin typeface="+mn-lt"/>
                <a:ea typeface="Calibri" panose="020F0502020204030204" pitchFamily="34" charset="0"/>
                <a:cs typeface="Calibri" panose="020F0502020204030204" pitchFamily="34" charset="0"/>
              </a:rPr>
              <a:t>الشكل 1: المدرج التكراري</a:t>
            </a:r>
            <a:endParaRPr lang="en-US" sz="2000" dirty="0">
              <a:effectLst/>
              <a:latin typeface="+mn-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32576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D112005-B3C1-963B-8367-EF2E54A9348D}"/>
              </a:ext>
            </a:extLst>
          </p:cNvPr>
          <p:cNvSpPr txBox="1"/>
          <p:nvPr/>
        </p:nvSpPr>
        <p:spPr>
          <a:xfrm>
            <a:off x="2939845" y="726720"/>
            <a:ext cx="7973961" cy="836126"/>
          </a:xfrm>
          <a:prstGeom prst="rect">
            <a:avLst/>
          </a:prstGeom>
          <a:noFill/>
        </p:spPr>
        <p:txBody>
          <a:bodyPr wrap="square">
            <a:spAutoFit/>
          </a:bodyPr>
          <a:lstStyle/>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عدد المتغيرات: 2</a:t>
            </a:r>
            <a:endParaRPr lang="en-US" sz="20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يعرض الأشكال أو التوزيعات لمجموعات البيانات؛ وقد يساعد في تحديد القيم الشاذة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id="{CABD7130-D605-03D7-A5D8-1FCEFC9888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58845" y="1984692"/>
            <a:ext cx="5950626" cy="2888615"/>
          </a:xfrm>
          <a:prstGeom prst="rect">
            <a:avLst/>
          </a:prstGeom>
          <a:noFill/>
          <a:ln>
            <a:noFill/>
          </a:ln>
        </p:spPr>
      </p:pic>
      <p:sp>
        <p:nvSpPr>
          <p:cNvPr id="6" name="مربع نص 5">
            <a:extLst>
              <a:ext uri="{FF2B5EF4-FFF2-40B4-BE49-F238E27FC236}">
                <a16:creationId xmlns:a16="http://schemas.microsoft.com/office/drawing/2014/main" id="{30EC177D-237A-CB10-8AAC-449E4CE27F0B}"/>
              </a:ext>
            </a:extLst>
          </p:cNvPr>
          <p:cNvSpPr txBox="1"/>
          <p:nvPr/>
        </p:nvSpPr>
        <p:spPr>
          <a:xfrm>
            <a:off x="4286863" y="5513469"/>
            <a:ext cx="6479459" cy="461665"/>
          </a:xfrm>
          <a:prstGeom prst="rect">
            <a:avLst/>
          </a:prstGeom>
          <a:noFill/>
        </p:spPr>
        <p:txBody>
          <a:bodyPr wrap="square">
            <a:spAutoFit/>
          </a:bodyPr>
          <a:lstStyle/>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الشكل 2: رسوم بيانية متجاورة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083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4B1AC85D-C892-E608-D431-E71D4C06E7F3}"/>
              </a:ext>
            </a:extLst>
          </p:cNvPr>
          <p:cNvSpPr txBox="1"/>
          <p:nvPr/>
        </p:nvSpPr>
        <p:spPr>
          <a:xfrm>
            <a:off x="403123" y="535981"/>
            <a:ext cx="11248103" cy="1456809"/>
          </a:xfrm>
          <a:prstGeom prst="rect">
            <a:avLst/>
          </a:prstGeom>
          <a:noFill/>
        </p:spPr>
        <p:txBody>
          <a:bodyPr wrap="square">
            <a:spAutoFit/>
          </a:bodyPr>
          <a:lstStyle/>
          <a:p>
            <a:pPr algn="r" rtl="1">
              <a:spcAft>
                <a:spcPts val="1000"/>
              </a:spcAft>
              <a:buNone/>
            </a:pPr>
            <a:r>
              <a:rPr lang="ar-SA" sz="2400" b="1" dirty="0">
                <a:effectLst/>
                <a:latin typeface="+mn-lt"/>
                <a:ea typeface="Calibri" panose="020F0502020204030204" pitchFamily="34" charset="0"/>
                <a:cs typeface="Calibri" panose="020F0502020204030204" pitchFamily="34" charset="0"/>
              </a:rPr>
              <a:t>الرسوم البيانية الشريطية</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عدد المتغيرات: 1</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يعرض عدد مرات تكرار القيم لمتغير فئوي؛ وقد يكون عموديًا (كما هو موضح أدناه في الشكل 3) أو أفقيًا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id="{7E939280-7DF6-5A9D-4A77-222B32FF38C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58845" y="2300748"/>
            <a:ext cx="5274310" cy="3175820"/>
          </a:xfrm>
          <a:prstGeom prst="rect">
            <a:avLst/>
          </a:prstGeom>
          <a:noFill/>
          <a:ln>
            <a:noFill/>
          </a:ln>
        </p:spPr>
      </p:pic>
      <p:sp>
        <p:nvSpPr>
          <p:cNvPr id="6" name="مربع نص 5">
            <a:extLst>
              <a:ext uri="{FF2B5EF4-FFF2-40B4-BE49-F238E27FC236}">
                <a16:creationId xmlns:a16="http://schemas.microsoft.com/office/drawing/2014/main" id="{AA805FF4-53DE-63A2-21AC-5D9A1639EAD8}"/>
              </a:ext>
            </a:extLst>
          </p:cNvPr>
          <p:cNvSpPr txBox="1"/>
          <p:nvPr/>
        </p:nvSpPr>
        <p:spPr>
          <a:xfrm>
            <a:off x="2369574" y="5651901"/>
            <a:ext cx="6096000" cy="770211"/>
          </a:xfrm>
          <a:prstGeom prst="rect">
            <a:avLst/>
          </a:prstGeom>
          <a:noFill/>
        </p:spPr>
        <p:txBody>
          <a:bodyPr wrap="square">
            <a:spAutoFit/>
          </a:bodyPr>
          <a:lstStyle/>
          <a:p>
            <a:pPr algn="r" rtl="1">
              <a:lnSpc>
                <a:spcPct val="100000"/>
              </a:lnSpc>
              <a:spcAft>
                <a:spcPts val="1000"/>
              </a:spcAft>
              <a:buNone/>
            </a:pPr>
            <a:r>
              <a:rPr lang="en-US" sz="1800" b="1" i="1" dirty="0">
                <a:effectLst/>
                <a:latin typeface="+mn-lt"/>
                <a:ea typeface="Calibri" panose="020F0502020204030204" pitchFamily="34" charset="0"/>
                <a:cs typeface="Arial" panose="020B0604020202020204" pitchFamily="34" charset="0"/>
              </a:rPr>
              <a:t>Figure 3: Bar chart displaying count</a:t>
            </a:r>
            <a:endParaRPr lang="en-US" sz="18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Grouped Bar Charts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8313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3F90E7A9-5248-2BFA-885B-6111E26DE2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40077" y="595731"/>
            <a:ext cx="6668381" cy="4772681"/>
          </a:xfrm>
          <a:prstGeom prst="rect">
            <a:avLst/>
          </a:prstGeom>
          <a:noFill/>
          <a:ln>
            <a:noFill/>
          </a:ln>
        </p:spPr>
      </p:pic>
      <p:sp>
        <p:nvSpPr>
          <p:cNvPr id="4" name="مربع نص 3">
            <a:extLst>
              <a:ext uri="{FF2B5EF4-FFF2-40B4-BE49-F238E27FC236}">
                <a16:creationId xmlns:a16="http://schemas.microsoft.com/office/drawing/2014/main" id="{8F2D6BD1-AD10-C4C9-13CC-1BCF426070EC}"/>
              </a:ext>
            </a:extLst>
          </p:cNvPr>
          <p:cNvSpPr txBox="1"/>
          <p:nvPr/>
        </p:nvSpPr>
        <p:spPr>
          <a:xfrm>
            <a:off x="3205316" y="5798605"/>
            <a:ext cx="6213987" cy="369332"/>
          </a:xfrm>
          <a:prstGeom prst="rect">
            <a:avLst/>
          </a:prstGeom>
          <a:noFill/>
        </p:spPr>
        <p:txBody>
          <a:bodyPr wrap="square">
            <a:spAutoFit/>
          </a:bodyPr>
          <a:lstStyle/>
          <a:p>
            <a:pPr algn="l"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Stacked Bar Charts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92115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A5A4FA58-0F31-BFE0-FAB1-ADD4455B7E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58845" y="1398905"/>
            <a:ext cx="5274310" cy="4060190"/>
          </a:xfrm>
          <a:prstGeom prst="rect">
            <a:avLst/>
          </a:prstGeom>
          <a:noFill/>
          <a:ln>
            <a:noFill/>
          </a:ln>
        </p:spPr>
      </p:pic>
      <p:sp>
        <p:nvSpPr>
          <p:cNvPr id="4" name="مربع نص 3">
            <a:extLst>
              <a:ext uri="{FF2B5EF4-FFF2-40B4-BE49-F238E27FC236}">
                <a16:creationId xmlns:a16="http://schemas.microsoft.com/office/drawing/2014/main" id="{CF4881ED-ACE8-643D-2A40-01D742453367}"/>
              </a:ext>
            </a:extLst>
          </p:cNvPr>
          <p:cNvSpPr txBox="1"/>
          <p:nvPr/>
        </p:nvSpPr>
        <p:spPr>
          <a:xfrm>
            <a:off x="2959510" y="5837934"/>
            <a:ext cx="6096000" cy="369332"/>
          </a:xfrm>
          <a:prstGeom prst="rect">
            <a:avLst/>
          </a:prstGeom>
          <a:noFill/>
        </p:spPr>
        <p:txBody>
          <a:bodyPr wrap="square">
            <a:spAutoFit/>
          </a:bodyPr>
          <a:lstStyle/>
          <a:p>
            <a:pPr algn="l"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Pareto Charts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78795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2C25F80C-25E6-562B-7E76-1B00D1FB5E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37503" y="623796"/>
            <a:ext cx="7169826" cy="4568190"/>
          </a:xfrm>
          <a:prstGeom prst="rect">
            <a:avLst/>
          </a:prstGeom>
          <a:noFill/>
          <a:ln>
            <a:noFill/>
          </a:ln>
        </p:spPr>
      </p:pic>
      <p:sp>
        <p:nvSpPr>
          <p:cNvPr id="4" name="مربع نص 3">
            <a:extLst>
              <a:ext uri="{FF2B5EF4-FFF2-40B4-BE49-F238E27FC236}">
                <a16:creationId xmlns:a16="http://schemas.microsoft.com/office/drawing/2014/main" id="{AC1E14D2-0D1C-9CC0-CE1D-45E5E4CC6647}"/>
              </a:ext>
            </a:extLst>
          </p:cNvPr>
          <p:cNvSpPr txBox="1"/>
          <p:nvPr/>
        </p:nvSpPr>
        <p:spPr>
          <a:xfrm>
            <a:off x="3264310" y="5651121"/>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Packed Bar Charts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32639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37C9275-3A45-5555-FEE7-F32A9D4A8D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26890" y="835742"/>
            <a:ext cx="7354529" cy="4126783"/>
          </a:xfrm>
          <a:prstGeom prst="rect">
            <a:avLst/>
          </a:prstGeom>
          <a:noFill/>
          <a:ln>
            <a:noFill/>
          </a:ln>
        </p:spPr>
      </p:pic>
      <p:sp>
        <p:nvSpPr>
          <p:cNvPr id="4" name="مربع نص 3">
            <a:extLst>
              <a:ext uri="{FF2B5EF4-FFF2-40B4-BE49-F238E27FC236}">
                <a16:creationId xmlns:a16="http://schemas.microsoft.com/office/drawing/2014/main" id="{56722030-0CA9-D998-7589-B5407DFA19BF}"/>
              </a:ext>
            </a:extLst>
          </p:cNvPr>
          <p:cNvSpPr txBox="1"/>
          <p:nvPr/>
        </p:nvSpPr>
        <p:spPr>
          <a:xfrm>
            <a:off x="2723535" y="5326656"/>
            <a:ext cx="5801032" cy="369332"/>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Mosaic Plots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604859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AE56B6B8-107A-5C9E-A157-C2D814BD23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43822" y="739837"/>
            <a:ext cx="6904355" cy="4041140"/>
          </a:xfrm>
          <a:prstGeom prst="rect">
            <a:avLst/>
          </a:prstGeom>
          <a:noFill/>
          <a:ln>
            <a:noFill/>
          </a:ln>
        </p:spPr>
      </p:pic>
      <p:sp>
        <p:nvSpPr>
          <p:cNvPr id="4" name="مربع نص 3">
            <a:extLst>
              <a:ext uri="{FF2B5EF4-FFF2-40B4-BE49-F238E27FC236}">
                <a16:creationId xmlns:a16="http://schemas.microsoft.com/office/drawing/2014/main" id="{A8197479-7F0E-A59B-F925-A104405437B8}"/>
              </a:ext>
            </a:extLst>
          </p:cNvPr>
          <p:cNvSpPr txBox="1"/>
          <p:nvPr/>
        </p:nvSpPr>
        <p:spPr>
          <a:xfrm>
            <a:off x="3452177" y="5297159"/>
            <a:ext cx="6096000" cy="369332"/>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Tree maps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35307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22600B6A-FC52-4EDA-EEF0-A344622D87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84987" y="782976"/>
            <a:ext cx="6058781" cy="4319966"/>
          </a:xfrm>
          <a:prstGeom prst="rect">
            <a:avLst/>
          </a:prstGeom>
          <a:noFill/>
          <a:ln>
            <a:noFill/>
          </a:ln>
        </p:spPr>
      </p:pic>
      <p:sp>
        <p:nvSpPr>
          <p:cNvPr id="4" name="مربع نص 3">
            <a:extLst>
              <a:ext uri="{FF2B5EF4-FFF2-40B4-BE49-F238E27FC236}">
                <a16:creationId xmlns:a16="http://schemas.microsoft.com/office/drawing/2014/main" id="{29627664-E04A-FCE8-727F-4491C1765FD3}"/>
              </a:ext>
            </a:extLst>
          </p:cNvPr>
          <p:cNvSpPr txBox="1"/>
          <p:nvPr/>
        </p:nvSpPr>
        <p:spPr>
          <a:xfrm>
            <a:off x="4542504" y="5336489"/>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Box Plots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83890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1D72AE6-811B-2C6B-1585-7D96ECC7FE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45387" y="645979"/>
            <a:ext cx="2369820" cy="3383280"/>
          </a:xfrm>
          <a:prstGeom prst="rect">
            <a:avLst/>
          </a:prstGeom>
          <a:noFill/>
          <a:ln>
            <a:noFill/>
          </a:ln>
        </p:spPr>
      </p:pic>
      <p:sp>
        <p:nvSpPr>
          <p:cNvPr id="4" name="مربع نص 3">
            <a:extLst>
              <a:ext uri="{FF2B5EF4-FFF2-40B4-BE49-F238E27FC236}">
                <a16:creationId xmlns:a16="http://schemas.microsoft.com/office/drawing/2014/main" id="{05B596D2-603E-B63C-53E3-60F308142A7E}"/>
              </a:ext>
            </a:extLst>
          </p:cNvPr>
          <p:cNvSpPr txBox="1"/>
          <p:nvPr/>
        </p:nvSpPr>
        <p:spPr>
          <a:xfrm>
            <a:off x="3854245" y="4461418"/>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Side-by-Side Box Plots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8926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0DAFDDF-6248-9980-2F1D-26C0053F55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3590" y="570148"/>
            <a:ext cx="4801583" cy="3436620"/>
          </a:xfrm>
          <a:prstGeom prst="rect">
            <a:avLst/>
          </a:prstGeom>
          <a:noFill/>
          <a:ln>
            <a:noFill/>
          </a:ln>
        </p:spPr>
      </p:pic>
      <p:sp>
        <p:nvSpPr>
          <p:cNvPr id="4" name="مربع نص 3">
            <a:extLst>
              <a:ext uri="{FF2B5EF4-FFF2-40B4-BE49-F238E27FC236}">
                <a16:creationId xmlns:a16="http://schemas.microsoft.com/office/drawing/2014/main" id="{44D367AF-6A40-965D-F7FA-F744CD6B9102}"/>
              </a:ext>
            </a:extLst>
          </p:cNvPr>
          <p:cNvSpPr txBox="1"/>
          <p:nvPr/>
        </p:nvSpPr>
        <p:spPr>
          <a:xfrm>
            <a:off x="3626381" y="4608901"/>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Normal Quantile Plots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91943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77C3D8FD-8252-5FE3-E1B4-42ACF706D0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2969" y="983226"/>
            <a:ext cx="4381869" cy="3893574"/>
          </a:xfrm>
          <a:prstGeom prst="rect">
            <a:avLst/>
          </a:prstGeom>
          <a:noFill/>
          <a:ln>
            <a:noFill/>
          </a:ln>
        </p:spPr>
      </p:pic>
      <p:sp>
        <p:nvSpPr>
          <p:cNvPr id="4" name="مربع نص 3">
            <a:extLst>
              <a:ext uri="{FF2B5EF4-FFF2-40B4-BE49-F238E27FC236}">
                <a16:creationId xmlns:a16="http://schemas.microsoft.com/office/drawing/2014/main" id="{43555F1E-1B25-5679-1AFE-86D51083BB11}"/>
              </a:ext>
            </a:extLst>
          </p:cNvPr>
          <p:cNvSpPr txBox="1"/>
          <p:nvPr/>
        </p:nvSpPr>
        <p:spPr>
          <a:xfrm>
            <a:off x="2654709" y="5179173"/>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Line Graphs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0491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A8CBAC9-DB0A-72CA-F2CA-425D85AFD8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8509" y="619432"/>
            <a:ext cx="6068613" cy="4745897"/>
          </a:xfrm>
          <a:prstGeom prst="rect">
            <a:avLst/>
          </a:prstGeom>
          <a:noFill/>
          <a:ln>
            <a:noFill/>
          </a:ln>
        </p:spPr>
      </p:pic>
      <p:sp>
        <p:nvSpPr>
          <p:cNvPr id="4" name="مربع نص 3">
            <a:extLst>
              <a:ext uri="{FF2B5EF4-FFF2-40B4-BE49-F238E27FC236}">
                <a16:creationId xmlns:a16="http://schemas.microsoft.com/office/drawing/2014/main" id="{28EA91FD-6F89-89C0-FBC8-FC6F24A2EFC6}"/>
              </a:ext>
            </a:extLst>
          </p:cNvPr>
          <p:cNvSpPr txBox="1"/>
          <p:nvPr/>
        </p:nvSpPr>
        <p:spPr>
          <a:xfrm>
            <a:off x="4198374" y="5582296"/>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Line Graphs with Categories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39612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3B4852C-E5A8-D8A8-B121-557F6E5E64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76832" y="920054"/>
            <a:ext cx="5274310" cy="4526280"/>
          </a:xfrm>
          <a:prstGeom prst="rect">
            <a:avLst/>
          </a:prstGeom>
          <a:noFill/>
          <a:ln>
            <a:noFill/>
          </a:ln>
        </p:spPr>
      </p:pic>
      <p:sp>
        <p:nvSpPr>
          <p:cNvPr id="4" name="مربع نص 3">
            <a:extLst>
              <a:ext uri="{FF2B5EF4-FFF2-40B4-BE49-F238E27FC236}">
                <a16:creationId xmlns:a16="http://schemas.microsoft.com/office/drawing/2014/main" id="{AFEAF7B6-0B3A-97AC-1321-B8916AC18AC5}"/>
              </a:ext>
            </a:extLst>
          </p:cNvPr>
          <p:cNvSpPr txBox="1"/>
          <p:nvPr/>
        </p:nvSpPr>
        <p:spPr>
          <a:xfrm>
            <a:off x="3165987" y="5886327"/>
            <a:ext cx="6331974" cy="369332"/>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Scatter Plots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10016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41F1421-FAC0-1147-82E6-EA78D0A1D2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58845" y="1301115"/>
            <a:ext cx="5274310" cy="4255770"/>
          </a:xfrm>
          <a:prstGeom prst="rect">
            <a:avLst/>
          </a:prstGeom>
          <a:noFill/>
          <a:ln>
            <a:noFill/>
          </a:ln>
        </p:spPr>
      </p:pic>
      <p:sp>
        <p:nvSpPr>
          <p:cNvPr id="4" name="مربع نص 3">
            <a:extLst>
              <a:ext uri="{FF2B5EF4-FFF2-40B4-BE49-F238E27FC236}">
                <a16:creationId xmlns:a16="http://schemas.microsoft.com/office/drawing/2014/main" id="{5EB45C86-0DB8-F092-E29A-CC774C7BA166}"/>
              </a:ext>
            </a:extLst>
          </p:cNvPr>
          <p:cNvSpPr txBox="1"/>
          <p:nvPr/>
        </p:nvSpPr>
        <p:spPr>
          <a:xfrm>
            <a:off x="3746090" y="5818270"/>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Scatter Plot Matrix</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55962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1D9D8FD-5037-DE30-DA63-35D28BA8EB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9406" y="530942"/>
            <a:ext cx="6855194" cy="4181864"/>
          </a:xfrm>
          <a:prstGeom prst="rect">
            <a:avLst/>
          </a:prstGeom>
          <a:noFill/>
          <a:ln>
            <a:noFill/>
          </a:ln>
        </p:spPr>
      </p:pic>
      <p:sp>
        <p:nvSpPr>
          <p:cNvPr id="4" name="مربع نص 3">
            <a:extLst>
              <a:ext uri="{FF2B5EF4-FFF2-40B4-BE49-F238E27FC236}">
                <a16:creationId xmlns:a16="http://schemas.microsoft.com/office/drawing/2014/main" id="{C389EE74-26D3-5B69-87BF-66992C921A5D}"/>
              </a:ext>
            </a:extLst>
          </p:cNvPr>
          <p:cNvSpPr txBox="1"/>
          <p:nvPr/>
        </p:nvSpPr>
        <p:spPr>
          <a:xfrm>
            <a:off x="2949678" y="5139845"/>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Pie Charts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0537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59894DD-22F2-F2C7-EBE6-2F46CE2F71B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58845" y="776749"/>
            <a:ext cx="6393078" cy="4583604"/>
          </a:xfrm>
          <a:prstGeom prst="rect">
            <a:avLst/>
          </a:prstGeom>
          <a:noFill/>
          <a:ln>
            <a:noFill/>
          </a:ln>
        </p:spPr>
      </p:pic>
      <p:sp>
        <p:nvSpPr>
          <p:cNvPr id="4" name="مربع نص 3">
            <a:extLst>
              <a:ext uri="{FF2B5EF4-FFF2-40B4-BE49-F238E27FC236}">
                <a16:creationId xmlns:a16="http://schemas.microsoft.com/office/drawing/2014/main" id="{7D4B420B-AA7D-F190-8F96-40A2B5FB6BAD}"/>
              </a:ext>
            </a:extLst>
          </p:cNvPr>
          <p:cNvSpPr txBox="1"/>
          <p:nvPr/>
        </p:nvSpPr>
        <p:spPr>
          <a:xfrm>
            <a:off x="3458845" y="5611792"/>
            <a:ext cx="6096000" cy="400110"/>
          </a:xfrm>
          <a:prstGeom prst="rect">
            <a:avLst/>
          </a:prstGeom>
          <a:noFill/>
        </p:spPr>
        <p:txBody>
          <a:bodyPr wrap="square">
            <a:spAutoFit/>
          </a:bodyPr>
          <a:lstStyle/>
          <a:p>
            <a:pPr algn="r" rtl="1">
              <a:lnSpc>
                <a:spcPct val="100000"/>
              </a:lnSpc>
              <a:spcAft>
                <a:spcPts val="1000"/>
              </a:spcAft>
              <a:buNone/>
            </a:pPr>
            <a:r>
              <a:rPr lang="en-US" sz="2000" b="1" dirty="0">
                <a:effectLst/>
                <a:latin typeface="+mn-lt"/>
                <a:ea typeface="Calibri" panose="020F0502020204030204" pitchFamily="34" charset="0"/>
                <a:cs typeface="Arial" panose="020B0604020202020204" pitchFamily="34" charset="0"/>
              </a:rPr>
              <a:t>Heatmaps</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0640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728F9013-D188-FC81-C018-ED836C4D13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7794" y="1012723"/>
            <a:ext cx="6845361" cy="3434817"/>
          </a:xfrm>
          <a:prstGeom prst="rect">
            <a:avLst/>
          </a:prstGeom>
          <a:noFill/>
          <a:ln>
            <a:noFill/>
          </a:ln>
        </p:spPr>
      </p:pic>
      <p:sp>
        <p:nvSpPr>
          <p:cNvPr id="4" name="مربع نص 3">
            <a:extLst>
              <a:ext uri="{FF2B5EF4-FFF2-40B4-BE49-F238E27FC236}">
                <a16:creationId xmlns:a16="http://schemas.microsoft.com/office/drawing/2014/main" id="{2E5CBF5C-7061-18E4-830A-2E47987B4630}"/>
              </a:ext>
            </a:extLst>
          </p:cNvPr>
          <p:cNvSpPr txBox="1"/>
          <p:nvPr/>
        </p:nvSpPr>
        <p:spPr>
          <a:xfrm>
            <a:off x="2262474" y="4805547"/>
            <a:ext cx="6096000" cy="358816"/>
          </a:xfrm>
          <a:prstGeom prst="rect">
            <a:avLst/>
          </a:prstGeom>
          <a:noFill/>
        </p:spPr>
        <p:txBody>
          <a:bodyPr wrap="square">
            <a:spAutoFit/>
          </a:bodyPr>
          <a:lstStyle/>
          <a:p>
            <a:pPr algn="r" rtl="1">
              <a:lnSpc>
                <a:spcPct val="100000"/>
              </a:lnSpc>
              <a:spcAft>
                <a:spcPts val="1000"/>
              </a:spcAft>
              <a:buNone/>
            </a:pPr>
            <a:r>
              <a:rPr lang="en-US" sz="1800" b="1" dirty="0">
                <a:effectLst/>
                <a:latin typeface="+mn-lt"/>
                <a:ea typeface="Calibri" panose="020F0502020204030204" pitchFamily="34" charset="0"/>
                <a:cs typeface="Arial" panose="020B0604020202020204" pitchFamily="34" charset="0"/>
              </a:rPr>
              <a:t>Stem-and-Leaf Plots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80054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1F86BE8E-0441-4D57-C4B6-2B4485869100}"/>
              </a:ext>
            </a:extLst>
          </p:cNvPr>
          <p:cNvSpPr txBox="1"/>
          <p:nvPr/>
        </p:nvSpPr>
        <p:spPr>
          <a:xfrm>
            <a:off x="1848464" y="1604814"/>
            <a:ext cx="9704439" cy="4635628"/>
          </a:xfrm>
          <a:prstGeom prst="rect">
            <a:avLst/>
          </a:prstGeom>
          <a:noFill/>
        </p:spPr>
        <p:txBody>
          <a:bodyPr wrap="square">
            <a:spAutoFit/>
          </a:bodyPr>
          <a:lstStyle/>
          <a:p>
            <a:pPr marL="342900" lvl="0" indent="-342900" algn="r" rtl="1">
              <a:lnSpc>
                <a:spcPct val="150000"/>
              </a:lnSpc>
              <a:spcAft>
                <a:spcPts val="1000"/>
              </a:spcAft>
              <a:buNone/>
              <a:tabLst>
                <a:tab pos="457200" algn="l"/>
              </a:tabLst>
            </a:pPr>
            <a:r>
              <a:rPr lang="ar-SA" sz="2000" b="1" u="sng" dirty="0">
                <a:solidFill>
                  <a:schemeClr val="tx1"/>
                </a:solidFill>
                <a:effectLst/>
                <a:latin typeface="+mn-lt"/>
                <a:ea typeface="Calibri" panose="020F0502020204030204" pitchFamily="34" charset="0"/>
                <a:cs typeface="Arial" panose="020B0604020202020204" pitchFamily="34" charset="0"/>
                <a:hlinkClick r:id="rId2"/>
              </a:rPr>
              <a:t>1. ما هي الجداول والرسوم البيانية؟</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None/>
              <a:tabLst>
                <a:tab pos="457200" algn="l"/>
              </a:tabLst>
            </a:pPr>
            <a:r>
              <a:rPr lang="ar-SA" sz="2000" b="1" u="sng" dirty="0">
                <a:solidFill>
                  <a:schemeClr val="tx1"/>
                </a:solidFill>
                <a:effectLst/>
                <a:latin typeface="+mn-lt"/>
                <a:ea typeface="Calibri" panose="020F0502020204030204" pitchFamily="34" charset="0"/>
                <a:cs typeface="Arial" panose="020B0604020202020204" pitchFamily="34" charset="0"/>
                <a:hlinkClick r:id="rId3"/>
              </a:rPr>
              <a:t>2. لماذا نريد أن يعرف الطلاب عن الجداول والرسوم البيانية؟</a:t>
            </a:r>
            <a:endParaRPr lang="en-US" sz="2000" dirty="0">
              <a:effectLst/>
              <a:latin typeface="+mn-lt"/>
              <a:ea typeface="Calibri" panose="020F0502020204030204" pitchFamily="34" charset="0"/>
              <a:cs typeface="Arial" panose="020B0604020202020204" pitchFamily="34" charset="0"/>
            </a:endParaRPr>
          </a:p>
          <a:p>
            <a:pPr marL="742950" lvl="1" indent="-285750" algn="r" rtl="1">
              <a:lnSpc>
                <a:spcPct val="150000"/>
              </a:lnSpc>
              <a:spcAft>
                <a:spcPts val="1000"/>
              </a:spcAft>
              <a:buSzPts val="1000"/>
              <a:buFont typeface="Courier New" panose="02070309020205020404" pitchFamily="49" charset="0"/>
              <a:buChar char="o"/>
              <a:tabLst>
                <a:tab pos="914400" algn="l"/>
              </a:tabLst>
            </a:pPr>
            <a:r>
              <a:rPr lang="ar-SA" sz="2000" b="1" u="sng" dirty="0">
                <a:solidFill>
                  <a:schemeClr val="tx1"/>
                </a:solidFill>
                <a:effectLst/>
                <a:latin typeface="+mn-lt"/>
                <a:ea typeface="Calibri" panose="020F0502020204030204" pitchFamily="34" charset="0"/>
                <a:cs typeface="Arial" panose="020B0604020202020204" pitchFamily="34" charset="0"/>
                <a:hlinkClick r:id="rId4"/>
              </a:rPr>
              <a:t>المنهج الدراسي</a:t>
            </a:r>
            <a:endParaRPr lang="en-US" sz="2000" dirty="0">
              <a:effectLst/>
              <a:latin typeface="+mn-lt"/>
              <a:ea typeface="Calibri" panose="020F0502020204030204" pitchFamily="34" charset="0"/>
              <a:cs typeface="Times New Roman" panose="02020603050405020304" pitchFamily="18" charset="0"/>
            </a:endParaRPr>
          </a:p>
          <a:p>
            <a:pPr marL="742950" lvl="1" indent="-285750" algn="r" rtl="1">
              <a:lnSpc>
                <a:spcPct val="150000"/>
              </a:lnSpc>
              <a:spcAft>
                <a:spcPts val="1000"/>
              </a:spcAft>
              <a:buSzPts val="1000"/>
              <a:buFont typeface="Courier New" panose="02070309020205020404" pitchFamily="49" charset="0"/>
              <a:buChar char="o"/>
              <a:tabLst>
                <a:tab pos="914400" algn="l"/>
              </a:tabLst>
            </a:pPr>
            <a:r>
              <a:rPr lang="ar-SA" sz="2000" b="1" u="sng" dirty="0">
                <a:solidFill>
                  <a:schemeClr val="tx1"/>
                </a:solidFill>
                <a:effectLst/>
                <a:latin typeface="+mn-lt"/>
                <a:ea typeface="Calibri" panose="020F0502020204030204" pitchFamily="34" charset="0"/>
                <a:cs typeface="Arial" panose="020B0604020202020204" pitchFamily="34" charset="0"/>
                <a:hlinkClick r:id="rId5"/>
              </a:rPr>
              <a:t>الكفاءات الأساسية</a:t>
            </a:r>
            <a:endParaRPr lang="en-US" sz="2000" dirty="0">
              <a:effectLst/>
              <a:latin typeface="+mn-lt"/>
              <a:ea typeface="Calibri" panose="020F0502020204030204" pitchFamily="34" charset="0"/>
              <a:cs typeface="Times New Roman" panose="02020603050405020304" pitchFamily="18" charset="0"/>
            </a:endParaRPr>
          </a:p>
          <a:p>
            <a:pPr marL="342900" lvl="0" indent="-342900" algn="r" rtl="1">
              <a:lnSpc>
                <a:spcPct val="150000"/>
              </a:lnSpc>
              <a:spcAft>
                <a:spcPts val="1000"/>
              </a:spcAft>
              <a:buNone/>
              <a:tabLst>
                <a:tab pos="457200" algn="l"/>
              </a:tabLst>
            </a:pPr>
            <a:r>
              <a:rPr lang="ar-SA" sz="2000" b="1" u="sng" dirty="0">
                <a:solidFill>
                  <a:schemeClr val="tx1"/>
                </a:solidFill>
                <a:effectLst/>
                <a:latin typeface="+mn-lt"/>
                <a:ea typeface="Calibri" panose="020F0502020204030204" pitchFamily="34" charset="0"/>
                <a:cs typeface="Arial" panose="020B0604020202020204" pitchFamily="34" charset="0"/>
                <a:hlinkClick r:id="rId6"/>
              </a:rPr>
              <a:t>3. ما هي المجالات التي يواجه فيها الطلاب صعوبات؟</a:t>
            </a:r>
            <a:endParaRPr lang="en-US" sz="2000" dirty="0">
              <a:effectLst/>
              <a:latin typeface="+mn-lt"/>
              <a:ea typeface="Calibri" panose="020F0502020204030204" pitchFamily="34" charset="0"/>
              <a:cs typeface="Arial" panose="020B0604020202020204" pitchFamily="34" charset="0"/>
            </a:endParaRPr>
          </a:p>
          <a:p>
            <a:pPr marL="742950" lvl="1" indent="-285750" algn="r" rtl="1">
              <a:lnSpc>
                <a:spcPct val="150000"/>
              </a:lnSpc>
              <a:spcAft>
                <a:spcPts val="1000"/>
              </a:spcAft>
              <a:buSzPts val="1000"/>
              <a:buFont typeface="Courier New" panose="02070309020205020404" pitchFamily="49" charset="0"/>
              <a:buChar char="o"/>
              <a:tabLst>
                <a:tab pos="914400" algn="l"/>
              </a:tabLst>
            </a:pPr>
            <a:r>
              <a:rPr lang="ar-SA" sz="2000" b="1" u="sng" dirty="0">
                <a:solidFill>
                  <a:schemeClr val="tx1"/>
                </a:solidFill>
                <a:effectLst/>
                <a:latin typeface="+mn-lt"/>
                <a:ea typeface="Calibri" panose="020F0502020204030204" pitchFamily="34" charset="0"/>
                <a:cs typeface="Arial" panose="020B0604020202020204" pitchFamily="34" charset="0"/>
                <a:hlinkClick r:id="rId7"/>
              </a:rPr>
              <a:t>اللغة</a:t>
            </a:r>
            <a:r>
              <a:rPr lang="en-US" sz="2000" b="1" dirty="0">
                <a:effectLst/>
                <a:latin typeface="+mn-lt"/>
                <a:ea typeface="Calibri" panose="020F0502020204030204" pitchFamily="34" charset="0"/>
                <a:cs typeface="Times New Roman" panose="02020603050405020304" pitchFamily="18" charset="0"/>
              </a:rPr>
              <a:t>  -  </a:t>
            </a:r>
            <a:r>
              <a:rPr lang="ar-SA" sz="2000" b="1" u="sng" dirty="0">
                <a:solidFill>
                  <a:schemeClr val="tx1"/>
                </a:solidFill>
                <a:effectLst/>
                <a:latin typeface="+mn-lt"/>
                <a:ea typeface="Calibri" panose="020F0502020204030204" pitchFamily="34" charset="0"/>
                <a:cs typeface="Arial" panose="020B0604020202020204" pitchFamily="34" charset="0"/>
                <a:hlinkClick r:id="rId8"/>
              </a:rPr>
              <a:t>الجداول</a:t>
            </a:r>
            <a:r>
              <a:rPr lang="en-US" sz="2000" b="1" dirty="0">
                <a:effectLst/>
                <a:latin typeface="+mn-lt"/>
                <a:ea typeface="Calibri" panose="020F0502020204030204" pitchFamily="34" charset="0"/>
                <a:cs typeface="Times New Roman" panose="02020603050405020304" pitchFamily="18" charset="0"/>
              </a:rPr>
              <a:t>  -  </a:t>
            </a:r>
            <a:r>
              <a:rPr lang="ar-SA" sz="2000" b="1" u="sng" dirty="0">
                <a:solidFill>
                  <a:schemeClr val="tx1"/>
                </a:solidFill>
                <a:effectLst/>
                <a:latin typeface="+mn-lt"/>
                <a:ea typeface="Calibri" panose="020F0502020204030204" pitchFamily="34" charset="0"/>
                <a:cs typeface="Arial" panose="020B0604020202020204" pitchFamily="34" charset="0"/>
                <a:hlinkClick r:id="rId9"/>
              </a:rPr>
              <a:t>الرسوم</a:t>
            </a:r>
            <a:r>
              <a:rPr lang="en-US" sz="2000" b="1" dirty="0">
                <a:effectLst/>
                <a:latin typeface="+mn-lt"/>
                <a:ea typeface="Calibri" panose="020F0502020204030204" pitchFamily="34" charset="0"/>
                <a:cs typeface="Times New Roman" panose="02020603050405020304" pitchFamily="18" charset="0"/>
              </a:rPr>
              <a:t> </a:t>
            </a:r>
            <a:r>
              <a:rPr lang="ar-SA" sz="2000" b="1" dirty="0">
                <a:effectLst/>
                <a:latin typeface="+mn-lt"/>
                <a:ea typeface="Calibri" panose="020F0502020204030204" pitchFamily="34" charset="0"/>
                <a:cs typeface="Arial" panose="020B0604020202020204" pitchFamily="34" charset="0"/>
              </a:rPr>
              <a:t>البيانية</a:t>
            </a:r>
            <a:r>
              <a:rPr lang="en-US" sz="2000" b="1" dirty="0">
                <a:effectLst/>
                <a:latin typeface="+mn-lt"/>
                <a:ea typeface="Calibri" panose="020F0502020204030204" pitchFamily="34" charset="0"/>
                <a:cs typeface="Times New Roman" panose="02020603050405020304" pitchFamily="18" charset="0"/>
              </a:rPr>
              <a:t> </a:t>
            </a:r>
            <a:endParaRPr lang="en-US" sz="2000" dirty="0">
              <a:effectLst/>
              <a:latin typeface="+mn-lt"/>
              <a:ea typeface="Calibri" panose="020F0502020204030204" pitchFamily="34" charset="0"/>
              <a:cs typeface="Times New Roman" panose="02020603050405020304" pitchFamily="18" charset="0"/>
            </a:endParaRPr>
          </a:p>
          <a:p>
            <a:pPr marL="342900" lvl="0" indent="-342900" algn="r" rtl="1">
              <a:lnSpc>
                <a:spcPct val="150000"/>
              </a:lnSpc>
              <a:spcAft>
                <a:spcPts val="1000"/>
              </a:spcAft>
              <a:buNone/>
              <a:tabLst>
                <a:tab pos="457200" algn="l"/>
              </a:tabLst>
            </a:pPr>
            <a:r>
              <a:rPr lang="ar-SA" sz="2000" b="1" u="sng" dirty="0">
                <a:solidFill>
                  <a:schemeClr val="tx1"/>
                </a:solidFill>
                <a:effectLst/>
                <a:latin typeface="+mn-lt"/>
                <a:ea typeface="Calibri" panose="020F0502020204030204" pitchFamily="34" charset="0"/>
                <a:cs typeface="Arial" panose="020B0604020202020204" pitchFamily="34" charset="0"/>
                <a:hlinkClick r:id="rId10"/>
              </a:rPr>
              <a:t>4. المتغيرات – ما هي؟</a:t>
            </a:r>
            <a:r>
              <a:rPr lang="en-US" sz="2000" b="1" dirty="0">
                <a:effectLst/>
                <a:latin typeface="+mn-lt"/>
                <a:ea typeface="Calibri" panose="020F0502020204030204" pitchFamily="34" charset="0"/>
                <a:cs typeface="Arial" panose="020B0604020202020204" pitchFamily="34" charset="0"/>
              </a:rPr>
              <a:t> </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None/>
              <a:tabLst>
                <a:tab pos="457200" algn="l"/>
              </a:tabLs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5354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4D308E9-0D97-3AD0-8A43-1044F63D308D}"/>
              </a:ext>
            </a:extLst>
          </p:cNvPr>
          <p:cNvSpPr txBox="1"/>
          <p:nvPr/>
        </p:nvSpPr>
        <p:spPr>
          <a:xfrm>
            <a:off x="943897" y="1118421"/>
            <a:ext cx="10274709" cy="5309146"/>
          </a:xfrm>
          <a:prstGeom prst="rect">
            <a:avLst/>
          </a:prstGeom>
          <a:noFill/>
        </p:spPr>
        <p:txBody>
          <a:bodyPr wrap="square">
            <a:spAutoFit/>
          </a:bodyPr>
          <a:lstStyle/>
          <a:p>
            <a:pPr marL="342900" lvl="0" indent="-342900" algn="r" rtl="1">
              <a:lnSpc>
                <a:spcPct val="100000"/>
              </a:lnSpc>
              <a:spcAft>
                <a:spcPts val="1000"/>
              </a:spcAft>
              <a:buNone/>
              <a:tabLst>
                <a:tab pos="4572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2"/>
              </a:rPr>
              <a:t>5. إنشاء الجداول</a:t>
            </a:r>
            <a:endParaRPr lang="en-US" sz="2400" dirty="0">
              <a:effectLst/>
              <a:latin typeface="+mn-lt"/>
              <a:ea typeface="Calibri" panose="020F0502020204030204" pitchFamily="34" charset="0"/>
              <a:cs typeface="Arial" panose="020B0604020202020204" pitchFamily="34" charset="0"/>
            </a:endParaRPr>
          </a:p>
          <a:p>
            <a:pPr marL="742950" lvl="1" indent="-285750" algn="r" rtl="1">
              <a:lnSpc>
                <a:spcPct val="100000"/>
              </a:lnSpc>
              <a:spcAft>
                <a:spcPts val="1000"/>
              </a:spcAft>
              <a:buSzPts val="1000"/>
              <a:buFont typeface="Courier New" panose="02070309020205020404" pitchFamily="49" charset="0"/>
              <a:buChar char="o"/>
              <a:tabLst>
                <a:tab pos="9144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3"/>
              </a:rPr>
              <a:t>الأهداف</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4"/>
              </a:rPr>
              <a:t>البنية</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5"/>
              </a:rPr>
              <a:t>ما يمكن أن يخبرك به الجدول</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6"/>
              </a:rPr>
              <a:t>القيود</a:t>
            </a:r>
            <a:endParaRPr lang="en-US" sz="2400" dirty="0">
              <a:effectLst/>
              <a:latin typeface="+mn-lt"/>
              <a:ea typeface="Calibri" panose="020F0502020204030204" pitchFamily="34" charset="0"/>
              <a:cs typeface="Times New Roman" panose="02020603050405020304" pitchFamily="18" charset="0"/>
            </a:endParaRPr>
          </a:p>
          <a:p>
            <a:pPr marL="342900" lvl="0" indent="-342900" algn="r" rtl="1">
              <a:lnSpc>
                <a:spcPct val="100000"/>
              </a:lnSpc>
              <a:spcAft>
                <a:spcPts val="1000"/>
              </a:spcAft>
              <a:buNone/>
              <a:tabLst>
                <a:tab pos="4572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7"/>
              </a:rPr>
              <a:t>6. بناء الرسوم البيانية</a:t>
            </a:r>
            <a:endParaRPr lang="en-US" sz="2400" dirty="0">
              <a:effectLst/>
              <a:latin typeface="+mn-lt"/>
              <a:ea typeface="Calibri" panose="020F0502020204030204" pitchFamily="34" charset="0"/>
              <a:cs typeface="Arial" panose="020B0604020202020204" pitchFamily="34" charset="0"/>
            </a:endParaRPr>
          </a:p>
          <a:p>
            <a:pPr marL="742950" lvl="1" indent="-285750" algn="just" rtl="1">
              <a:lnSpc>
                <a:spcPct val="100000"/>
              </a:lnSpc>
              <a:spcAft>
                <a:spcPts val="1000"/>
              </a:spcAft>
              <a:buSzPts val="1000"/>
              <a:buFont typeface="Courier New" panose="02070309020205020404" pitchFamily="49" charset="0"/>
              <a:buChar char="o"/>
              <a:tabLst>
                <a:tab pos="9144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8"/>
              </a:rPr>
              <a:t>الأهداف</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9"/>
              </a:rPr>
              <a:t>البنية</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10"/>
              </a:rPr>
              <a:t>الرسوم البيانية الشريطية</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11"/>
              </a:rPr>
              <a:t>الرسوم البيانية الخطية</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12"/>
              </a:rPr>
              <a:t>الرسوم البيانية الدائرية</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13"/>
              </a:rPr>
              <a:t>المدرجات التكرارية</a:t>
            </a:r>
            <a:r>
              <a:rPr lang="en-US" sz="2400" b="1" dirty="0">
                <a:effectLst/>
                <a:latin typeface="+mn-lt"/>
                <a:ea typeface="Calibri" panose="020F0502020204030204" pitchFamily="34" charset="0"/>
                <a:cs typeface="Times New Roman" panose="02020603050405020304" pitchFamily="18" charset="0"/>
              </a:rPr>
              <a:t> ) -   </a:t>
            </a:r>
            <a:r>
              <a:rPr lang="ar-SA" sz="2400" b="1" u="sng" dirty="0">
                <a:solidFill>
                  <a:schemeClr val="tx1"/>
                </a:solidFill>
                <a:effectLst/>
                <a:latin typeface="+mn-lt"/>
                <a:ea typeface="Calibri" panose="020F0502020204030204" pitchFamily="34" charset="0"/>
                <a:cs typeface="Arial" panose="020B0604020202020204" pitchFamily="34" charset="0"/>
                <a:hlinkClick r:id="rId14"/>
              </a:rPr>
              <a:t>ما يمكن أن يخبرك به الرسم البياني</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15"/>
              </a:rPr>
              <a:t>القيود</a:t>
            </a:r>
            <a:endParaRPr lang="en-US" sz="2400" dirty="0">
              <a:effectLst/>
              <a:latin typeface="+mn-lt"/>
              <a:ea typeface="Calibri" panose="020F0502020204030204" pitchFamily="34" charset="0"/>
              <a:cs typeface="Times New Roman" panose="02020603050405020304" pitchFamily="18" charset="0"/>
            </a:endParaRPr>
          </a:p>
          <a:p>
            <a:pPr marL="342900" lvl="0" indent="-342900" algn="just" rtl="1">
              <a:lnSpc>
                <a:spcPct val="100000"/>
              </a:lnSpc>
              <a:spcAft>
                <a:spcPts val="1000"/>
              </a:spcAft>
              <a:buNone/>
              <a:tabLst>
                <a:tab pos="4572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16"/>
              </a:rPr>
              <a:t>7. تفسير الجداول والرسوم البيانية</a:t>
            </a:r>
            <a:endParaRPr lang="en-US" sz="2400" dirty="0">
              <a:effectLst/>
              <a:latin typeface="+mn-lt"/>
              <a:ea typeface="Calibri" panose="020F0502020204030204" pitchFamily="34" charset="0"/>
              <a:cs typeface="Arial" panose="020B0604020202020204" pitchFamily="34" charset="0"/>
            </a:endParaRPr>
          </a:p>
          <a:p>
            <a:pPr marL="742950" lvl="1" indent="-285750" algn="r" rtl="1">
              <a:lnSpc>
                <a:spcPct val="100000"/>
              </a:lnSpc>
              <a:spcAft>
                <a:spcPts val="1000"/>
              </a:spcAft>
              <a:buSzPts val="1000"/>
              <a:buFont typeface="Courier New" panose="02070309020205020404" pitchFamily="49" charset="0"/>
              <a:buChar char="o"/>
              <a:tabLst>
                <a:tab pos="9144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17"/>
              </a:rPr>
              <a:t>أسئلة أساسية يجب طرحها</a:t>
            </a:r>
            <a:endParaRPr lang="en-US" sz="2400" dirty="0">
              <a:effectLst/>
              <a:latin typeface="+mn-lt"/>
              <a:ea typeface="Calibri" panose="020F0502020204030204" pitchFamily="34" charset="0"/>
              <a:cs typeface="Times New Roman" panose="02020603050405020304" pitchFamily="18" charset="0"/>
            </a:endParaRPr>
          </a:p>
          <a:p>
            <a:pPr marL="342900" lvl="0" indent="-342900" algn="r" rtl="1">
              <a:lnSpc>
                <a:spcPct val="100000"/>
              </a:lnSpc>
              <a:spcAft>
                <a:spcPts val="1000"/>
              </a:spcAft>
              <a:buNone/>
              <a:tabLst>
                <a:tab pos="4572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18"/>
              </a:rPr>
              <a:t>8. الآثار المترتبة على التدريس</a:t>
            </a:r>
            <a:endParaRPr lang="en-US" sz="2400" dirty="0">
              <a:effectLst/>
              <a:latin typeface="+mn-lt"/>
              <a:ea typeface="Calibri" panose="020F0502020204030204" pitchFamily="34" charset="0"/>
              <a:cs typeface="Arial" panose="020B0604020202020204" pitchFamily="34" charset="0"/>
            </a:endParaRPr>
          </a:p>
          <a:p>
            <a:pPr marL="742950" lvl="1" indent="-285750" algn="r" rtl="1">
              <a:lnSpc>
                <a:spcPct val="100000"/>
              </a:lnSpc>
              <a:spcAft>
                <a:spcPts val="1000"/>
              </a:spcAft>
              <a:buSzPts val="1000"/>
              <a:buFont typeface="Courier New" panose="02070309020205020404" pitchFamily="49" charset="0"/>
              <a:buChar char="o"/>
              <a:tabLst>
                <a:tab pos="9144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19"/>
              </a:rPr>
              <a:t>البناء</a:t>
            </a:r>
            <a:r>
              <a:rPr lang="en-US" sz="2400" b="1" dirty="0">
                <a:effectLst/>
                <a:latin typeface="+mn-lt"/>
                <a:ea typeface="Calibri" panose="020F0502020204030204" pitchFamily="34" charset="0"/>
                <a:cs typeface="Times New Roman" panose="02020603050405020304" pitchFamily="18" charset="0"/>
              </a:rPr>
              <a:t>  -  </a:t>
            </a:r>
            <a:r>
              <a:rPr lang="ar-SA" sz="2400" b="1" u="sng" dirty="0">
                <a:solidFill>
                  <a:schemeClr val="tx1"/>
                </a:solidFill>
                <a:effectLst/>
                <a:latin typeface="+mn-lt"/>
                <a:ea typeface="Calibri" panose="020F0502020204030204" pitchFamily="34" charset="0"/>
                <a:cs typeface="Arial" panose="020B0604020202020204" pitchFamily="34" charset="0"/>
                <a:hlinkClick r:id="rId20"/>
              </a:rPr>
              <a:t>التفسير</a:t>
            </a:r>
            <a:endParaRPr lang="en-US" sz="2400" dirty="0">
              <a:effectLst/>
              <a:latin typeface="+mn-lt"/>
              <a:ea typeface="Calibri" panose="020F0502020204030204" pitchFamily="34" charset="0"/>
              <a:cs typeface="Times New Roman" panose="02020603050405020304" pitchFamily="18" charset="0"/>
            </a:endParaRPr>
          </a:p>
          <a:p>
            <a:pPr marL="342900" lvl="0" indent="-342900" algn="r" rtl="1">
              <a:lnSpc>
                <a:spcPct val="100000"/>
              </a:lnSpc>
              <a:spcAft>
                <a:spcPts val="1000"/>
              </a:spcAft>
              <a:buNone/>
              <a:tabLst>
                <a:tab pos="457200" algn="l"/>
              </a:tabLst>
            </a:pPr>
            <a:r>
              <a:rPr lang="ar-SA" sz="2400" b="1" u="sng" dirty="0">
                <a:solidFill>
                  <a:schemeClr val="tx1"/>
                </a:solidFill>
                <a:effectLst/>
                <a:latin typeface="+mn-lt"/>
                <a:ea typeface="Calibri" panose="020F0502020204030204" pitchFamily="34" charset="0"/>
                <a:cs typeface="Arial" panose="020B0604020202020204" pitchFamily="34" charset="0"/>
                <a:hlinkClick r:id="rId21"/>
              </a:rPr>
              <a:t>9. التطورات المحتملة في تدريس الرسوم البيانية</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None/>
              <a:tabLst>
                <a:tab pos="457200" algn="l"/>
              </a:tabLst>
            </a:pPr>
            <a:r>
              <a:rPr lang="ar-SA" sz="2400" b="1" u="sng" dirty="0">
                <a:ea typeface="Calibri" panose="020F0502020204030204" pitchFamily="34" charset="0"/>
                <a:cs typeface="Arial" panose="020B0604020202020204" pitchFamily="34" charset="0"/>
                <a:hlinkClick r:id="rId22"/>
              </a:rPr>
              <a:t>10. </a:t>
            </a:r>
            <a:r>
              <a:rPr lang="ar-SA" sz="2400" b="1" u="sng" dirty="0">
                <a:solidFill>
                  <a:schemeClr val="tx1"/>
                </a:solidFill>
                <a:effectLst/>
                <a:latin typeface="+mn-lt"/>
                <a:ea typeface="Calibri" panose="020F0502020204030204" pitchFamily="34" charset="0"/>
                <a:cs typeface="Arial" panose="020B0604020202020204" pitchFamily="34" charset="0"/>
                <a:hlinkClick r:id="rId22"/>
              </a:rPr>
              <a:t>مراجع</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38118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1595C4A-EF2A-996D-5B1F-4F6730ECB59B}"/>
              </a:ext>
            </a:extLst>
          </p:cNvPr>
          <p:cNvSpPr txBox="1"/>
          <p:nvPr/>
        </p:nvSpPr>
        <p:spPr>
          <a:xfrm>
            <a:off x="398206" y="663094"/>
            <a:ext cx="11395587" cy="5391219"/>
          </a:xfrm>
          <a:prstGeom prst="rect">
            <a:avLst/>
          </a:prstGeom>
          <a:noFill/>
        </p:spPr>
        <p:txBody>
          <a:bodyPr wrap="square">
            <a:spAutoFit/>
          </a:bodyPr>
          <a:lstStyle/>
          <a:p>
            <a:pPr algn="r" rtl="1">
              <a:spcAft>
                <a:spcPts val="1000"/>
              </a:spcAft>
              <a:buNone/>
            </a:pPr>
            <a:r>
              <a:rPr lang="ar-SA" sz="2800" b="1" dirty="0">
                <a:effectLst/>
                <a:latin typeface="+mn-lt"/>
                <a:ea typeface="Calibri" panose="020F0502020204030204" pitchFamily="34" charset="0"/>
                <a:cs typeface="Calibri" panose="020F0502020204030204" pitchFamily="34" charset="0"/>
              </a:rPr>
              <a:t>ما هي الجداول والرسوم البيانية؟</a:t>
            </a:r>
            <a:br>
              <a:rPr lang="en-US" sz="2800" b="1" dirty="0">
                <a:effectLst/>
                <a:latin typeface="+mn-lt"/>
                <a:ea typeface="Calibri" panose="020F0502020204030204" pitchFamily="34" charset="0"/>
                <a:cs typeface="Calibri" panose="020F0502020204030204" pitchFamily="34" charset="0"/>
              </a:rPr>
            </a:br>
            <a:r>
              <a:rPr lang="ar-SA" sz="2800" b="1" dirty="0">
                <a:effectLst/>
                <a:latin typeface="+mn-lt"/>
                <a:ea typeface="Calibri" panose="020F0502020204030204" pitchFamily="34" charset="0"/>
                <a:cs typeface="Calibri" panose="020F0502020204030204" pitchFamily="34" charset="0"/>
              </a:rPr>
              <a:t>الجداول والرسوم البيانية هي تمثيلات بصرية تُستخدم لتنظيم المعلومات وإظهار الأنماط والعلاقات. يُظهر الرسم البياني هذه المعلومات من خلال تمثيلها بشكل هندسي. غالبًا ما يستخدم الباحثون والعلماء الجداول والرسوم البيانية لعرض نتائج أبحاثهم. وفي الصحف والمجلات والمقالات التلفزيونية، تُستخدم عادةً لدعم حجة أو وجهة نظر</a:t>
            </a:r>
            <a:r>
              <a:rPr lang="en-US" sz="2800" b="1" dirty="0">
                <a:effectLst/>
                <a:latin typeface="+mn-lt"/>
                <a:ea typeface="Calibri" panose="020F0502020204030204" pitchFamily="34" charset="0"/>
                <a:cs typeface="Calibri" panose="020F0502020204030204" pitchFamily="34" charset="0"/>
              </a:rPr>
              <a:t>. </a:t>
            </a:r>
            <a:endParaRPr lang="en-US" sz="2800" dirty="0">
              <a:effectLst/>
              <a:latin typeface="+mn-lt"/>
              <a:ea typeface="Calibri" panose="020F0502020204030204" pitchFamily="34" charset="0"/>
              <a:cs typeface="Arial" panose="020B0604020202020204" pitchFamily="34" charset="0"/>
            </a:endParaRPr>
          </a:p>
          <a:p>
            <a:pPr algn="r" rtl="1">
              <a:spcAft>
                <a:spcPts val="1000"/>
              </a:spcAft>
              <a:buNone/>
            </a:pPr>
            <a:r>
              <a:rPr lang="ar-SA" sz="2800" b="1" dirty="0">
                <a:effectLst/>
                <a:latin typeface="+mn-lt"/>
                <a:ea typeface="Calibri" panose="020F0502020204030204" pitchFamily="34" charset="0"/>
                <a:cs typeface="Calibri" panose="020F0502020204030204" pitchFamily="34" charset="0"/>
              </a:rPr>
              <a:t>لماذا نرغب في أن يتعرف الطلاب على الجداول والرسوم البيانية؟</a:t>
            </a:r>
            <a:br>
              <a:rPr lang="en-US" sz="2800" b="1" dirty="0">
                <a:effectLst/>
                <a:latin typeface="+mn-lt"/>
                <a:ea typeface="Calibri" panose="020F0502020204030204" pitchFamily="34" charset="0"/>
                <a:cs typeface="Calibri" panose="020F0502020204030204" pitchFamily="34" charset="0"/>
              </a:rPr>
            </a:br>
            <a:r>
              <a:rPr lang="ar-SA" sz="2800" b="1" dirty="0">
                <a:effectLst/>
                <a:latin typeface="+mn-lt"/>
                <a:ea typeface="Calibri" panose="020F0502020204030204" pitchFamily="34" charset="0"/>
                <a:cs typeface="Calibri" panose="020F0502020204030204" pitchFamily="34" charset="0"/>
              </a:rPr>
              <a:t>تُعدّ الجداول والرسوم البيانية أدوات مفيدة لمساعدة الناس على اتخاذ القرارات، إلا أنها لا تُقدّم سوى جزء من الصورة الكاملة. غالبًا ما يتطلب الأمر استخلاص استنتاجات من البيانات المعروضة. إلى جانب القدرة على تحديد ما يُشير إليه الرسم البياني أو الجدول بوضوح، من المهم تحديد جوانب الصورة المفقودة. يُساعد هذا القارئ على تحديد المعلومات الإضافية التي يحتاجها، أو ما إذا كان ينبغي رفض الحجة لضعف الأدلة الداعمة. يحتاج الطلاب إلى معرفة كيفية تحليل البيانات وطريقة عرضها. قد يُشوّه الجدول أو الرسم البياني المعلومات من خلال</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70261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992B3E6-31A1-F46A-6083-614436F6AB9C}"/>
              </a:ext>
            </a:extLst>
          </p:cNvPr>
          <p:cNvSpPr txBox="1"/>
          <p:nvPr/>
        </p:nvSpPr>
        <p:spPr>
          <a:xfrm>
            <a:off x="491613" y="665819"/>
            <a:ext cx="10805652" cy="5277535"/>
          </a:xfrm>
          <a:prstGeom prst="rect">
            <a:avLst/>
          </a:prstGeom>
          <a:noFill/>
        </p:spPr>
        <p:txBody>
          <a:bodyPr wrap="square">
            <a:spAutoFit/>
          </a:bodyPr>
          <a:lstStyle/>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إغفال معلومات مهمة. يُعد </a:t>
            </a:r>
            <a:r>
              <a:rPr lang="ar-SA" sz="2400" b="1" u="sng" dirty="0">
                <a:solidFill>
                  <a:schemeClr val="tx1"/>
                </a:solidFill>
                <a:effectLst/>
                <a:latin typeface="+mn-lt"/>
                <a:ea typeface="Calibri" panose="020F0502020204030204" pitchFamily="34" charset="0"/>
                <a:cs typeface="Calibri" panose="020F0502020204030204" pitchFamily="34" charset="0"/>
                <a:hlinkClick r:id="rId2"/>
              </a:rPr>
              <a:t>غياب الطلاب</a:t>
            </a:r>
            <a:r>
              <a:rPr lang="en-US" sz="2400" b="1" dirty="0">
                <a:effectLst/>
                <a:latin typeface="+mn-lt"/>
                <a:ea typeface="Calibri" panose="020F0502020204030204" pitchFamily="34" charset="0"/>
                <a:cs typeface="Calibri" panose="020F0502020204030204" pitchFamily="34" charset="0"/>
              </a:rPr>
              <a:t>  </a:t>
            </a:r>
            <a:r>
              <a:rPr lang="ar-SA" sz="2400" b="1" dirty="0">
                <a:effectLst/>
                <a:latin typeface="+mn-lt"/>
                <a:ea typeface="Calibri" panose="020F0502020204030204" pitchFamily="34" charset="0"/>
                <a:cs typeface="Calibri" panose="020F0502020204030204" pitchFamily="34" charset="0"/>
              </a:rPr>
              <a:t>مثالاً على رسم بياني يفتقر إلى بعض الخصائص</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قد يُبنى الرسم البياني بطريقة تُشوّه العلاقات. قد يعود ذلك إلى ضعف المهارات، أو قد يكون متعمداً لدعم حجة معينة، كاستخدام أشكال ثنائية الأبعاد لتضخيم النمو الظاهري. راجع </a:t>
            </a:r>
            <a:r>
              <a:rPr lang="ar-SA" sz="2400" b="1" u="sng" dirty="0">
                <a:solidFill>
                  <a:schemeClr val="tx1"/>
                </a:solidFill>
                <a:effectLst/>
                <a:latin typeface="+mn-lt"/>
                <a:ea typeface="Calibri" panose="020F0502020204030204" pitchFamily="34" charset="0"/>
                <a:cs typeface="Calibri" panose="020F0502020204030204" pitchFamily="34" charset="0"/>
                <a:hlinkClick r:id="rId3"/>
              </a:rPr>
              <a:t>المقالات الصحفية</a:t>
            </a:r>
            <a:r>
              <a:rPr lang="en-US" sz="2400" b="1" dirty="0">
                <a:effectLst/>
                <a:latin typeface="+mn-lt"/>
                <a:ea typeface="Calibri" panose="020F0502020204030204" pitchFamily="34" charset="0"/>
                <a:cs typeface="Calibri" panose="020F0502020204030204" pitchFamily="34" charset="0"/>
              </a:rPr>
              <a:t>  </a:t>
            </a:r>
            <a:r>
              <a:rPr lang="ar-SA" sz="2400" b="1" dirty="0">
                <a:effectLst/>
                <a:latin typeface="+mn-lt"/>
                <a:ea typeface="Calibri" panose="020F0502020204030204" pitchFamily="34" charset="0"/>
                <a:cs typeface="Calibri" panose="020F0502020204030204" pitchFamily="34" charset="0"/>
              </a:rPr>
              <a:t>للاطلاع على أمثلة للرسوم البيانية المُضللة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يسهل على الطلاب، إن لم يكونوا بارعين في قراءة الرسوم البيانية والجداول، تفسيرها بشكل خاطئ. وقد يتخذون قرارات خاطئة لأنهم يبنونها على استنتاجات مغلوطة. كما أن إنشاء الرسوم البيانية والجداول قد يؤدي إلى تحريف البيانات. وتشير الأبحاث إلى أن الطلاب غالباً ما ينظرون إلى الجداول والرسوم البيانية كغاية في حد ذاتها، ونادراً ما يشيرون إليها كمصدر للأدلة، أو كوسيلة لاستكشاف الأنماط والعلاقات في البيانات أو المعلومات</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1834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A163617-1B85-56B7-5418-F456BE822ABD}"/>
              </a:ext>
            </a:extLst>
          </p:cNvPr>
          <p:cNvSpPr txBox="1"/>
          <p:nvPr/>
        </p:nvSpPr>
        <p:spPr>
          <a:xfrm>
            <a:off x="1071718" y="661076"/>
            <a:ext cx="10255044" cy="2436564"/>
          </a:xfrm>
          <a:prstGeom prst="rect">
            <a:avLst/>
          </a:prstGeom>
          <a:noFill/>
        </p:spPr>
        <p:txBody>
          <a:bodyPr wrap="square">
            <a:spAutoFit/>
          </a:bodyPr>
          <a:lstStyle/>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تُعدّ الجداول والرسوم البيانية في المناهج الدراسية</a:t>
            </a:r>
            <a:br>
              <a:rPr lang="en-US" sz="2400" b="1" dirty="0">
                <a:effectLst/>
                <a:latin typeface="+mn-lt"/>
                <a:ea typeface="Calibri" panose="020F0502020204030204" pitchFamily="34" charset="0"/>
                <a:cs typeface="Calibri" panose="020F0502020204030204" pitchFamily="34" charset="0"/>
              </a:rPr>
            </a:br>
            <a:r>
              <a:rPr lang="ar-SA" sz="2400" b="1" dirty="0">
                <a:effectLst/>
                <a:latin typeface="+mn-lt"/>
                <a:ea typeface="Calibri" panose="020F0502020204030204" pitchFamily="34" charset="0"/>
                <a:cs typeface="Calibri" panose="020F0502020204030204" pitchFamily="34" charset="0"/>
              </a:rPr>
              <a:t>ذات صلة بمعظم مجالاتها. وتتسم قواعد استخدامها بالاتساق في جميع المناهج، إلا أن سياق استخدامها هو ما يُحدد نوعها، سواء كانت علمية أو اجتماعية أو جغرافية، وما إلى ذلك. ويُبيّن الجدول أدناه أمثلةً على موارد مجلس مراجعة المناهج الدراسية</a:t>
            </a:r>
            <a:r>
              <a:rPr lang="en-US" sz="2400" b="1" dirty="0">
                <a:effectLst/>
                <a:latin typeface="+mn-lt"/>
                <a:ea typeface="Calibri" panose="020F0502020204030204" pitchFamily="34" charset="0"/>
                <a:cs typeface="Calibri" panose="020F0502020204030204" pitchFamily="34" charset="0"/>
              </a:rPr>
              <a:t> (ARB) </a:t>
            </a:r>
            <a:r>
              <a:rPr lang="ar-SA" sz="2400" b="1" dirty="0">
                <a:effectLst/>
                <a:latin typeface="+mn-lt"/>
                <a:ea typeface="Calibri" panose="020F0502020204030204" pitchFamily="34" charset="0"/>
                <a:cs typeface="Calibri" panose="020F0502020204030204" pitchFamily="34" charset="0"/>
              </a:rPr>
              <a:t>في اللغة الإنجليزية والرياضيات والعلوم، والتي تتضمن جداول أو رسومًا بيانية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أمثلة من بنوك موارد التقييم</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82687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a16="http://schemas.microsoft.com/office/drawing/2014/main" id="{7FCC030E-7331-EAF7-0F6F-61565121D500}"/>
              </a:ext>
            </a:extLst>
          </p:cNvPr>
          <p:cNvGraphicFramePr>
            <a:graphicFrameLocks noGrp="1"/>
          </p:cNvGraphicFramePr>
          <p:nvPr>
            <p:extLst>
              <p:ext uri="{D42A27DB-BD31-4B8C-83A1-F6EECF244321}">
                <p14:modId xmlns:p14="http://schemas.microsoft.com/office/powerpoint/2010/main" val="1221388022"/>
              </p:ext>
            </p:extLst>
          </p:nvPr>
        </p:nvGraphicFramePr>
        <p:xfrm>
          <a:off x="255639" y="432620"/>
          <a:ext cx="11316929" cy="5699337"/>
        </p:xfrm>
        <a:graphic>
          <a:graphicData uri="http://schemas.openxmlformats.org/drawingml/2006/table">
            <a:tbl>
              <a:tblPr firstRow="1" firstCol="1" bandRow="1">
                <a:tableStyleId>{69C7853C-536D-4A76-A0AE-DD22124D55A5}</a:tableStyleId>
              </a:tblPr>
              <a:tblGrid>
                <a:gridCol w="4549405">
                  <a:extLst>
                    <a:ext uri="{9D8B030D-6E8A-4147-A177-3AD203B41FA5}">
                      <a16:colId xmlns:a16="http://schemas.microsoft.com/office/drawing/2014/main" val="4169668910"/>
                    </a:ext>
                  </a:extLst>
                </a:gridCol>
                <a:gridCol w="6767524">
                  <a:extLst>
                    <a:ext uri="{9D8B030D-6E8A-4147-A177-3AD203B41FA5}">
                      <a16:colId xmlns:a16="http://schemas.microsoft.com/office/drawing/2014/main" val="3790007075"/>
                    </a:ext>
                  </a:extLst>
                </a:gridCol>
              </a:tblGrid>
              <a:tr h="420397">
                <a:tc>
                  <a:txBody>
                    <a:bodyPr/>
                    <a:lstStyle/>
                    <a:p>
                      <a:pPr algn="ctr" rtl="1">
                        <a:lnSpc>
                          <a:spcPct val="115000"/>
                        </a:lnSpc>
                        <a:spcAft>
                          <a:spcPts val="1000"/>
                        </a:spcAft>
                        <a:buNone/>
                      </a:pPr>
                      <a:r>
                        <a:rPr lang="ar-SA" sz="1400" dirty="0">
                          <a:effectLst/>
                        </a:rPr>
                        <a:t>الجداول</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tc>
                  <a:txBody>
                    <a:bodyPr/>
                    <a:lstStyle/>
                    <a:p>
                      <a:pPr algn="ctr" rtl="1">
                        <a:lnSpc>
                          <a:spcPct val="115000"/>
                        </a:lnSpc>
                        <a:spcAft>
                          <a:spcPts val="1000"/>
                        </a:spcAft>
                        <a:buNone/>
                      </a:pPr>
                      <a:r>
                        <a:rPr lang="ar-SA" sz="1400" dirty="0">
                          <a:effectLst/>
                        </a:rPr>
                        <a:t>الرسوم البيانية</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extLst>
                  <a:ext uri="{0D108BD9-81ED-4DB2-BD59-A6C34878D82A}">
                    <a16:rowId xmlns:a16="http://schemas.microsoft.com/office/drawing/2014/main" val="200913540"/>
                  </a:ext>
                </a:extLst>
              </a:tr>
              <a:tr h="1011200">
                <a:tc>
                  <a:txBody>
                    <a:bodyPr/>
                    <a:lstStyle/>
                    <a:p>
                      <a:pPr algn="ctr" rtl="1">
                        <a:lnSpc>
                          <a:spcPct val="115000"/>
                        </a:lnSpc>
                        <a:spcAft>
                          <a:spcPts val="1000"/>
                        </a:spcAft>
                        <a:buNone/>
                      </a:pPr>
                      <a:r>
                        <a:rPr lang="en-US" sz="1400" b="1" dirty="0">
                          <a:effectLst/>
                        </a:rPr>
                        <a:t> </a:t>
                      </a:r>
                      <a:endParaRPr lang="en-US" sz="1000" b="1"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tc>
                  <a:txBody>
                    <a:bodyPr/>
                    <a:lstStyle/>
                    <a:p>
                      <a:pPr algn="ctr" rtl="1">
                        <a:lnSpc>
                          <a:spcPct val="115000"/>
                        </a:lnSpc>
                        <a:spcAft>
                          <a:spcPts val="1000"/>
                        </a:spcAft>
                        <a:buNone/>
                      </a:pPr>
                      <a:r>
                        <a:rPr lang="ar-SA" sz="1800" b="1" dirty="0">
                          <a:effectLst/>
                        </a:rPr>
                        <a:t>اللغة الإنجليزية</a:t>
                      </a:r>
                      <a:r>
                        <a:rPr lang="en-US" sz="1800" b="1" dirty="0">
                          <a:effectLst/>
                        </a:rPr>
                        <a:t>:</a:t>
                      </a:r>
                      <a:br>
                        <a:rPr lang="en-US" sz="1800" b="1" dirty="0">
                          <a:effectLst/>
                        </a:rPr>
                      </a:br>
                      <a:r>
                        <a:rPr lang="ar-SA" sz="1800" b="1" dirty="0">
                          <a:effectLst/>
                        </a:rPr>
                        <a:t>قم بإنشاء رسم بياني لإظهار اتجاهات مشاعر الشخصية المتعلقة بحدث معين</a:t>
                      </a:r>
                      <a:r>
                        <a:rPr lang="en-US" sz="1800" b="1" dirty="0">
                          <a:effectLst/>
                        </a:rPr>
                        <a:t>: </a:t>
                      </a:r>
                      <a:r>
                        <a:rPr lang="ar-SA" sz="1800" b="1" u="sng" dirty="0">
                          <a:effectLst/>
                          <a:hlinkClick r:id="rId2"/>
                        </a:rPr>
                        <a:t>أطفال </a:t>
                      </a:r>
                      <a:r>
                        <a:rPr lang="ar-SA" sz="1800" b="1" u="sng" dirty="0" err="1">
                          <a:effectLst/>
                          <a:hlinkClick r:id="rId2"/>
                        </a:rPr>
                        <a:t>كوثبرت</a:t>
                      </a:r>
                      <a:r>
                        <a:rPr lang="en-US" sz="1800" b="1" dirty="0">
                          <a:effectLst/>
                        </a:rPr>
                        <a:t> .</a:t>
                      </a:r>
                      <a:endParaRPr lang="en-US" sz="1100" b="1"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extLst>
                  <a:ext uri="{0D108BD9-81ED-4DB2-BD59-A6C34878D82A}">
                    <a16:rowId xmlns:a16="http://schemas.microsoft.com/office/drawing/2014/main" val="2548289400"/>
                  </a:ext>
                </a:extLst>
              </a:tr>
              <a:tr h="2615014">
                <a:tc>
                  <a:txBody>
                    <a:bodyPr/>
                    <a:lstStyle/>
                    <a:p>
                      <a:pPr algn="ctr" rtl="1">
                        <a:lnSpc>
                          <a:spcPct val="115000"/>
                        </a:lnSpc>
                        <a:spcAft>
                          <a:spcPts val="1000"/>
                        </a:spcAft>
                        <a:buNone/>
                      </a:pPr>
                      <a:r>
                        <a:rPr lang="ar-SA" sz="1400" b="1" dirty="0">
                          <a:effectLst/>
                        </a:rPr>
                        <a:t>الرياضيات</a:t>
                      </a:r>
                      <a:r>
                        <a:rPr lang="en-US" sz="1400" b="1" dirty="0">
                          <a:effectLst/>
                        </a:rPr>
                        <a:t>:</a:t>
                      </a:r>
                      <a:br>
                        <a:rPr lang="en-US" sz="1400" b="1" dirty="0">
                          <a:effectLst/>
                        </a:rPr>
                      </a:br>
                      <a:r>
                        <a:rPr lang="ar-SA" sz="1400" b="1" dirty="0">
                          <a:effectLst/>
                        </a:rPr>
                        <a:t>أكمل جدولاً يوضح مقدار مكافأة عيد الميلاد للموظفين، ثم استخدم هذا الجدول لحساب المبلغ المتبقي</a:t>
                      </a:r>
                      <a:r>
                        <a:rPr lang="en-US" sz="1400" b="1" dirty="0">
                          <a:effectLst/>
                        </a:rPr>
                        <a:t>:  </a:t>
                      </a:r>
                      <a:r>
                        <a:rPr lang="ar-SA" sz="1400" b="1" u="sng" dirty="0">
                          <a:effectLst/>
                          <a:hlinkClick r:id="rId3"/>
                        </a:rPr>
                        <a:t>مكافأة 200 دولار</a:t>
                      </a:r>
                      <a:r>
                        <a:rPr lang="en-US" sz="1400" b="1" dirty="0">
                          <a:effectLst/>
                        </a:rPr>
                        <a:t> .</a:t>
                      </a:r>
                      <a:endParaRPr lang="en-US" sz="1000" b="1"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tc>
                  <a:txBody>
                    <a:bodyPr/>
                    <a:lstStyle/>
                    <a:p>
                      <a:pPr algn="ctr" rtl="1">
                        <a:lnSpc>
                          <a:spcPct val="115000"/>
                        </a:lnSpc>
                        <a:spcAft>
                          <a:spcPts val="1000"/>
                        </a:spcAft>
                        <a:buNone/>
                      </a:pPr>
                      <a:r>
                        <a:rPr lang="ar-SA" sz="2000" b="1" dirty="0">
                          <a:effectLst/>
                        </a:rPr>
                        <a:t>الرياضيات</a:t>
                      </a:r>
                      <a:r>
                        <a:rPr lang="en-US" sz="2000" b="1" dirty="0">
                          <a:effectLst/>
                        </a:rPr>
                        <a:t>:</a:t>
                      </a:r>
                      <a:br>
                        <a:rPr lang="en-US" sz="2000" b="1" dirty="0">
                          <a:effectLst/>
                        </a:rPr>
                      </a:br>
                      <a:r>
                        <a:rPr lang="ar-SA" sz="2000" b="1" dirty="0">
                          <a:effectLst/>
                        </a:rPr>
                        <a:t>أكمل واستخدم جدولاً لرسم بياني لتكلفة إصلاح السيارة في الساعة</a:t>
                      </a:r>
                      <a:r>
                        <a:rPr lang="en-US" sz="2000" b="1" dirty="0">
                          <a:effectLst/>
                        </a:rPr>
                        <a:t>: </a:t>
                      </a:r>
                      <a:r>
                        <a:rPr lang="ar-SA" sz="2000" b="1" u="sng" dirty="0">
                          <a:effectLst/>
                          <a:hlinkClick r:id="rId4"/>
                        </a:rPr>
                        <a:t>صيانة السيارة</a:t>
                      </a:r>
                      <a:r>
                        <a:rPr lang="en-US" sz="2000" b="1" dirty="0">
                          <a:effectLst/>
                        </a:rPr>
                        <a:t>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extLst>
                  <a:ext uri="{0D108BD9-81ED-4DB2-BD59-A6C34878D82A}">
                    <a16:rowId xmlns:a16="http://schemas.microsoft.com/office/drawing/2014/main" val="549330646"/>
                  </a:ext>
                </a:extLst>
              </a:tr>
              <a:tr h="1652726">
                <a:tc>
                  <a:txBody>
                    <a:bodyPr/>
                    <a:lstStyle/>
                    <a:p>
                      <a:pPr algn="ctr" rtl="1">
                        <a:lnSpc>
                          <a:spcPct val="115000"/>
                        </a:lnSpc>
                        <a:spcAft>
                          <a:spcPts val="1000"/>
                        </a:spcAft>
                        <a:buNone/>
                      </a:pPr>
                      <a:r>
                        <a:rPr lang="ar-SA" sz="1400" b="1" dirty="0">
                          <a:effectLst/>
                        </a:rPr>
                        <a:t>العلوم</a:t>
                      </a:r>
                      <a:r>
                        <a:rPr lang="en-US" sz="1400" b="1" dirty="0">
                          <a:effectLst/>
                        </a:rPr>
                        <a:t>:</a:t>
                      </a:r>
                      <a:br>
                        <a:rPr lang="en-US" sz="1400" b="1" dirty="0">
                          <a:effectLst/>
                        </a:rPr>
                      </a:br>
                      <a:r>
                        <a:rPr lang="ar-SA" sz="1400" b="1" dirty="0">
                          <a:effectLst/>
                        </a:rPr>
                        <a:t>أكمل جدولاً حول خصائص المناشف الورقية</a:t>
                      </a:r>
                      <a:r>
                        <a:rPr lang="en-US" sz="1400" b="1" dirty="0">
                          <a:effectLst/>
                        </a:rPr>
                        <a:t>:  </a:t>
                      </a:r>
                      <a:r>
                        <a:rPr lang="ar-SA" sz="1400" b="1" u="sng" dirty="0">
                          <a:effectLst/>
                          <a:hlinkClick r:id="rId5"/>
                        </a:rPr>
                        <a:t>أفضل أداة لتنظيف الأرضيات</a:t>
                      </a:r>
                      <a:r>
                        <a:rPr lang="en-US" sz="1400" b="1" dirty="0">
                          <a:effectLst/>
                        </a:rPr>
                        <a:t> .</a:t>
                      </a:r>
                      <a:endParaRPr lang="en-US" sz="1000" b="1"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tc>
                  <a:txBody>
                    <a:bodyPr/>
                    <a:lstStyle/>
                    <a:p>
                      <a:pPr algn="ctr" rtl="1">
                        <a:lnSpc>
                          <a:spcPct val="115000"/>
                        </a:lnSpc>
                        <a:spcAft>
                          <a:spcPts val="1000"/>
                        </a:spcAft>
                        <a:buNone/>
                      </a:pPr>
                      <a:r>
                        <a:rPr lang="ar-SA" sz="2000" b="1" dirty="0">
                          <a:effectLst/>
                        </a:rPr>
                        <a:t>العلوم</a:t>
                      </a:r>
                      <a:r>
                        <a:rPr lang="en-US" sz="2000" b="1" dirty="0">
                          <a:effectLst/>
                        </a:rPr>
                        <a:t>:</a:t>
                      </a:r>
                      <a:br>
                        <a:rPr lang="en-US" sz="2000" b="1" dirty="0">
                          <a:effectLst/>
                        </a:rPr>
                      </a:br>
                      <a:r>
                        <a:rPr lang="ar-SA" sz="2000" b="1" dirty="0">
                          <a:effectLst/>
                        </a:rPr>
                        <a:t>تفسير رسم بياني لرحلة سيارة وإضافة وصف إضافي للرحلة إلى الرسم البياني</a:t>
                      </a:r>
                      <a:r>
                        <a:rPr lang="en-US" sz="2000" b="1" dirty="0">
                          <a:effectLst/>
                        </a:rPr>
                        <a:t>:  </a:t>
                      </a:r>
                      <a:r>
                        <a:rPr lang="ar-SA" sz="2000" b="1" u="sng" dirty="0">
                          <a:effectLst/>
                          <a:hlinkClick r:id="rId6"/>
                        </a:rPr>
                        <a:t>رحلة سيارة</a:t>
                      </a:r>
                      <a:r>
                        <a:rPr lang="en-US" sz="2000" b="1" dirty="0">
                          <a:effectLst/>
                        </a:rPr>
                        <a:t> .</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26613" marR="26613" marT="26613" marB="26613" anchor="ctr"/>
                </a:tc>
                <a:extLst>
                  <a:ext uri="{0D108BD9-81ED-4DB2-BD59-A6C34878D82A}">
                    <a16:rowId xmlns:a16="http://schemas.microsoft.com/office/drawing/2014/main" val="1287861451"/>
                  </a:ext>
                </a:extLst>
              </a:tr>
            </a:tbl>
          </a:graphicData>
        </a:graphic>
      </p:graphicFrame>
    </p:spTree>
    <p:extLst>
      <p:ext uri="{BB962C8B-B14F-4D97-AF65-F5344CB8AC3E}">
        <p14:creationId xmlns:p14="http://schemas.microsoft.com/office/powerpoint/2010/main" val="36247715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03897E-49E7-9CAC-D3A4-683CC8B3DDF3}"/>
              </a:ext>
            </a:extLst>
          </p:cNvPr>
          <p:cNvSpPr txBox="1"/>
          <p:nvPr/>
        </p:nvSpPr>
        <p:spPr>
          <a:xfrm>
            <a:off x="629265" y="1219186"/>
            <a:ext cx="10510683" cy="4909036"/>
          </a:xfrm>
          <a:prstGeom prst="rect">
            <a:avLst/>
          </a:prstGeom>
          <a:noFill/>
        </p:spPr>
        <p:txBody>
          <a:bodyPr wrap="square">
            <a:spAutoFit/>
          </a:bodyPr>
          <a:lstStyle/>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الكفاءات الأساسية</a:t>
            </a:r>
            <a:r>
              <a:rPr lang="en-US" sz="2400" b="1" dirty="0">
                <a:effectLst/>
                <a:latin typeface="+mn-lt"/>
                <a:ea typeface="Calibri" panose="020F0502020204030204" pitchFamily="34" charset="0"/>
                <a:cs typeface="Calibri" panose="020F0502020204030204" pitchFamily="34" charset="0"/>
              </a:rPr>
              <a:t>:</a:t>
            </a:r>
            <a:br>
              <a:rPr lang="en-US" sz="2400" b="1" dirty="0">
                <a:effectLst/>
                <a:latin typeface="+mn-lt"/>
                <a:ea typeface="Calibri" panose="020F0502020204030204" pitchFamily="34" charset="0"/>
                <a:cs typeface="Calibri" panose="020F0502020204030204" pitchFamily="34" charset="0"/>
              </a:rPr>
            </a:br>
            <a:r>
              <a:rPr lang="ar-SA" sz="2400" b="1" dirty="0">
                <a:effectLst/>
                <a:latin typeface="+mn-lt"/>
                <a:ea typeface="Calibri" panose="020F0502020204030204" pitchFamily="34" charset="0"/>
                <a:cs typeface="Calibri" panose="020F0502020204030204" pitchFamily="34" charset="0"/>
              </a:rPr>
              <a:t>إن دراسة الجداول والرسوم البيانية من شأنها أن تعزز العديد من الكفاءات الأساسية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استخدام اللغة والرموز والنصوص: إنّ معرفة الرسوم البيانية والجداول تُعزز قدرة الطلاب على فهم أفكار الآخرين ونقدها، كما تُساعدهم على التعبير عن أفكارهم بفعالية. ويؤكد قولُ "استخدام الطلاب لتكنولوجيا</a:t>
            </a:r>
            <a:r>
              <a:rPr lang="ar-SA" sz="2400" b="1" dirty="0">
                <a:effectLst/>
                <a:latin typeface="+mn-lt"/>
                <a:ea typeface="Calibri" panose="020F0502020204030204" pitchFamily="34" charset="0"/>
                <a:cs typeface="Arial" panose="020B0604020202020204" pitchFamily="34" charset="0"/>
              </a:rPr>
              <a:t> المعلومات والاتصالات بثقة" (ص 12) على دور التكنولوجيا المساعدة في الجداول والرسوم البيانية. ويشمل ذلك تنظيم المعلومات وتحليلها وفهمها، بالإضافة إلى القدرة على "الوصول إلى المعلومات وتوفيرها </a:t>
            </a:r>
            <a:r>
              <a:rPr lang="ar-SA" sz="2400" b="1" dirty="0">
                <a:effectLst/>
                <a:latin typeface="+mn-lt"/>
                <a:ea typeface="Calibri" panose="020F0502020204030204" pitchFamily="34" charset="0"/>
                <a:cs typeface="Calibri" panose="020F0502020204030204" pitchFamily="34" charset="0"/>
              </a:rPr>
              <a:t>والتواصل مع الآخرين" (وزارة التربية والتعليم، 2007، ص 12)</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المشاركة والمساهمة: يُعدّ تفسير البيانات المتضاربة أحيانًا ونقدها مهارةً ضروريةً لاتخاذ القرارات. تُشكّل الجداول والرسوم البيانية أداةً مفيدةً لتنظيم البيانات المتاحة لاتخاذ القرارات، كما أنها وسيلةٌ فعّالةٌ لتقديم الأدلة لإقناع الآخرين بوجهة نظرٍ مُحدّدة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التفكير: يعد تحليل البيانات وتجميعها من مصادر مختلفة جزءًا مهمًا من تطوير الحجج واتخاذ القرارات</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69934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4554DD0-2172-42F2-8C34-BEAD97B69F83}"/>
              </a:ext>
            </a:extLst>
          </p:cNvPr>
          <p:cNvSpPr txBox="1"/>
          <p:nvPr/>
        </p:nvSpPr>
        <p:spPr>
          <a:xfrm>
            <a:off x="629265" y="754631"/>
            <a:ext cx="10776155" cy="4554260"/>
          </a:xfrm>
          <a:prstGeom prst="rect">
            <a:avLst/>
          </a:prstGeom>
          <a:noFill/>
        </p:spPr>
        <p:txBody>
          <a:bodyPr wrap="square">
            <a:spAutoFit/>
          </a:bodyPr>
          <a:lstStyle/>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ما هي المجالات التي يواجه فيها الطلاب صعوبات؟</a:t>
            </a:r>
            <a:br>
              <a:rPr lang="en-US" sz="2400" b="1" dirty="0">
                <a:effectLst/>
                <a:latin typeface="+mn-lt"/>
                <a:ea typeface="Calibri" panose="020F0502020204030204" pitchFamily="34" charset="0"/>
                <a:cs typeface="Calibri" panose="020F0502020204030204" pitchFamily="34" charset="0"/>
              </a:rPr>
            </a:br>
            <a:r>
              <a:rPr lang="ar-SA" sz="2400" b="1" dirty="0">
                <a:effectLst/>
                <a:latin typeface="+mn-lt"/>
                <a:ea typeface="Calibri" panose="020F0502020204030204" pitchFamily="34" charset="0"/>
                <a:cs typeface="Calibri" panose="020F0502020204030204" pitchFamily="34" charset="0"/>
              </a:rPr>
              <a:t>حدد مشروع الرصد الوطني للتعليم</a:t>
            </a:r>
            <a:r>
              <a:rPr lang="en-US" sz="2400" b="1" dirty="0">
                <a:effectLst/>
                <a:latin typeface="+mn-lt"/>
                <a:ea typeface="Calibri" panose="020F0502020204030204" pitchFamily="34" charset="0"/>
                <a:cs typeface="Calibri" panose="020F0502020204030204" pitchFamily="34" charset="0"/>
              </a:rPr>
              <a:t> ( </a:t>
            </a:r>
            <a:r>
              <a:rPr lang="en-US" sz="2400" b="1" u="sng" dirty="0">
                <a:solidFill>
                  <a:schemeClr val="tx1"/>
                </a:solidFill>
                <a:effectLst/>
                <a:latin typeface="+mn-lt"/>
                <a:ea typeface="Calibri" panose="020F0502020204030204" pitchFamily="34" charset="0"/>
                <a:cs typeface="Calibri" panose="020F0502020204030204" pitchFamily="34" charset="0"/>
                <a:hlinkClick r:id="rId2"/>
              </a:rPr>
              <a:t>NEMP</a:t>
            </a:r>
            <a:r>
              <a:rPr lang="en-US" sz="2400" b="1" dirty="0">
                <a:effectLst/>
                <a:latin typeface="+mn-lt"/>
                <a:ea typeface="Calibri" panose="020F0502020204030204" pitchFamily="34" charset="0"/>
                <a:cs typeface="Calibri" panose="020F0502020204030204" pitchFamily="34" charset="0"/>
              </a:rPr>
              <a:t> ) </a:t>
            </a:r>
            <a:r>
              <a:rPr lang="ar-SA" sz="2400" b="1" dirty="0">
                <a:effectLst/>
                <a:latin typeface="+mn-lt"/>
                <a:ea typeface="Calibri" panose="020F0502020204030204" pitchFamily="34" charset="0"/>
                <a:cs typeface="Calibri" panose="020F0502020204030204" pitchFamily="34" charset="0"/>
              </a:rPr>
              <a:t>مجموعتين من المهارات ذات الصلة</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استخلاص المعلومات وتفسيرها</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إنشاء أو إكمال الرسوم البيانية والجداول</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أفاد برنامج إدارة الطوارئ الوطنية</a:t>
            </a:r>
            <a:r>
              <a:rPr lang="en-US" sz="2400" b="1" dirty="0">
                <a:effectLst/>
                <a:latin typeface="+mn-lt"/>
                <a:ea typeface="Calibri" panose="020F0502020204030204" pitchFamily="34" charset="0"/>
                <a:cs typeface="Calibri" panose="020F0502020204030204" pitchFamily="34" charset="0"/>
              </a:rPr>
              <a:t> (NEMP) (2003) </a:t>
            </a:r>
            <a:r>
              <a:rPr lang="ar-SA" sz="2400" b="1" dirty="0">
                <a:effectLst/>
                <a:latin typeface="+mn-lt"/>
                <a:ea typeface="Calibri" panose="020F0502020204030204" pitchFamily="34" charset="0"/>
                <a:cs typeface="Calibri" panose="020F0502020204030204" pitchFamily="34" charset="0"/>
              </a:rPr>
              <a:t>أن العديد من طلاب نيوزيلندا</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لم يضعوا عنوانًا مناسبًا للرسوم البيانية والجداول الخاصة بهم</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لم يتم تسمية المحاور بشكل مناسب</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86024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40FD475-C5C2-0139-81F6-BDB8A27EC3D2}"/>
              </a:ext>
            </a:extLst>
          </p:cNvPr>
          <p:cNvSpPr txBox="1"/>
          <p:nvPr/>
        </p:nvSpPr>
        <p:spPr>
          <a:xfrm>
            <a:off x="717755" y="666214"/>
            <a:ext cx="10343535" cy="4734629"/>
          </a:xfrm>
          <a:prstGeom prst="rect">
            <a:avLst/>
          </a:prstGeom>
          <a:noFill/>
        </p:spPr>
        <p:txBody>
          <a:bodyPr wrap="square">
            <a:spAutoFit/>
          </a:bodyPr>
          <a:lstStyle/>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واجهت صعوبة في التعامل مع أكثر من متغير واحد في وقت واحد، أي مقارنة وحساب والعمل مع مصادر متعددة</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وقد حددت التجارب التي أجريت على موارد مجلس مراجعة القبول</a:t>
            </a:r>
            <a:r>
              <a:rPr lang="en-US" sz="2000" b="1" dirty="0">
                <a:effectLst/>
                <a:latin typeface="+mn-lt"/>
                <a:ea typeface="Calibri" panose="020F0502020204030204" pitchFamily="34" charset="0"/>
                <a:cs typeface="Calibri" panose="020F0502020204030204" pitchFamily="34" charset="0"/>
              </a:rPr>
              <a:t> (ARB) </a:t>
            </a:r>
            <a:r>
              <a:rPr lang="ar-SA" sz="2000" b="1" dirty="0">
                <a:effectLst/>
                <a:latin typeface="+mn-lt"/>
                <a:ea typeface="Calibri" panose="020F0502020204030204" pitchFamily="34" charset="0"/>
                <a:cs typeface="Calibri" panose="020F0502020204030204" pitchFamily="34" charset="0"/>
              </a:rPr>
              <a:t>مجالات أخرى من الصعوبات التي </a:t>
            </a:r>
            <a:r>
              <a:rPr lang="ar-SA" sz="2000" b="1" dirty="0" err="1">
                <a:effectLst/>
                <a:latin typeface="+mn-lt"/>
                <a:ea typeface="Calibri" panose="020F0502020204030204" pitchFamily="34" charset="0"/>
                <a:cs typeface="Calibri" panose="020F0502020204030204" pitchFamily="34" charset="0"/>
              </a:rPr>
              <a:t>يواجهها</a:t>
            </a:r>
            <a:r>
              <a:rPr lang="ar-SA" sz="2000" b="1" dirty="0">
                <a:effectLst/>
                <a:latin typeface="+mn-lt"/>
                <a:ea typeface="Calibri" panose="020F0502020204030204" pitchFamily="34" charset="0"/>
                <a:cs typeface="Calibri" panose="020F0502020204030204" pitchFamily="34" charset="0"/>
              </a:rPr>
              <a:t> الطلاب</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اللغة</a:t>
            </a:r>
            <a:r>
              <a:rPr lang="en-US" sz="2000" b="1" dirty="0">
                <a:effectLst/>
                <a:latin typeface="+mn-lt"/>
                <a:ea typeface="Calibri" panose="020F0502020204030204" pitchFamily="34" charset="0"/>
                <a:cs typeface="Calibri" panose="020F0502020204030204" pitchFamily="34" charset="0"/>
              </a:rPr>
              <a:t>:</a:t>
            </a:r>
            <a:br>
              <a:rPr lang="en-US" sz="2000" b="1" dirty="0">
                <a:effectLst/>
                <a:latin typeface="+mn-lt"/>
                <a:ea typeface="Calibri" panose="020F0502020204030204" pitchFamily="34" charset="0"/>
                <a:cs typeface="Calibri" panose="020F0502020204030204" pitchFamily="34" charset="0"/>
              </a:rPr>
            </a:br>
            <a:r>
              <a:rPr lang="ar-SA" sz="2000" b="1" dirty="0">
                <a:effectLst/>
                <a:latin typeface="+mn-lt"/>
                <a:ea typeface="Calibri" panose="020F0502020204030204" pitchFamily="34" charset="0"/>
                <a:cs typeface="Calibri" panose="020F0502020204030204" pitchFamily="34" charset="0"/>
              </a:rPr>
              <a:t>قد تُسبب بعض المصطلحات التقنية مشاكل لبعض الطلاب</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يُطلق على الجدول أحيانًا اسم مخطط. وهذا استخدام صحيح، ولكنه قد يُربك الطلاب</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بعض الطلاب لا يعرفون سوى المعنى الشائع لكلمة "طاولة". هؤلاء الطلاب يرسمون طاولة مطبخ عندما يُطلب منهم "رسم طاولة". راجع قسم</a:t>
            </a:r>
            <a:r>
              <a:rPr lang="en-US" sz="2000" b="1" dirty="0">
                <a:effectLst/>
                <a:latin typeface="+mn-lt"/>
                <a:ea typeface="Calibri" panose="020F0502020204030204" pitchFamily="34" charset="0"/>
                <a:cs typeface="Calibri" panose="020F0502020204030204" pitchFamily="34" charset="0"/>
              </a:rPr>
              <a:t> " </a:t>
            </a:r>
            <a:r>
              <a:rPr lang="ar-SA" sz="2000" b="1" u="sng" dirty="0">
                <a:solidFill>
                  <a:schemeClr val="tx1"/>
                </a:solidFill>
                <a:effectLst/>
                <a:latin typeface="+mn-lt"/>
                <a:ea typeface="Calibri" panose="020F0502020204030204" pitchFamily="34" charset="0"/>
                <a:cs typeface="Calibri" panose="020F0502020204030204" pitchFamily="34" charset="0"/>
                <a:hlinkClick r:id="rId2"/>
              </a:rPr>
              <a:t>عوائق اللغة</a:t>
            </a:r>
            <a:r>
              <a:rPr lang="en-US" sz="2000" b="1" dirty="0">
                <a:effectLst/>
                <a:latin typeface="+mn-lt"/>
                <a:ea typeface="Calibri" panose="020F0502020204030204" pitchFamily="34" charset="0"/>
                <a:cs typeface="Calibri" panose="020F0502020204030204" pitchFamily="34" charset="0"/>
              </a:rPr>
              <a:t> " .</a:t>
            </a:r>
            <a:endParaRPr lang="en-US" sz="2000" dirty="0">
              <a:effectLst/>
              <a:latin typeface="+mn-lt"/>
              <a:ea typeface="Calibri" panose="020F0502020204030204" pitchFamily="34" charset="0"/>
              <a:cs typeface="Arial" panose="020B0604020202020204" pitchFamily="34" charset="0"/>
            </a:endParaRPr>
          </a:p>
          <a:p>
            <a:pPr marL="342900" lvl="0" indent="-342900" algn="just"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في الرياضيات والعلوم، يُستخدم مصطلح "المدى" غالبًا للإشارة إلى رقم واحد، بينما في الحياة اليومية نستخدمه للإشارة إلى مجموعة الأرقام بين حد أدنى وحد أعلى. على سبيل المثال، في السؤال "ما هو مدى تقلبات درجة الحرارة في هذا المكان؟"، ستكون الإجابة الصحيحة 14 درجة مئوية إذا فُسِّر المدى رياضيًا، ومن 35 إلى 49 درجة مئوية إذا فُسِّر في سياق الحياة اليومية. كما يُشار في الرياضيات إلى المحور الرأسي</a:t>
            </a:r>
            <a:r>
              <a:rPr lang="en-US" sz="2000" b="1" dirty="0">
                <a:effectLst/>
                <a:latin typeface="+mn-lt"/>
                <a:ea typeface="Calibri" panose="020F0502020204030204" pitchFamily="34" charset="0"/>
                <a:cs typeface="Calibri" panose="020F0502020204030204" pitchFamily="34" charset="0"/>
              </a:rPr>
              <a:t> (y) </a:t>
            </a:r>
            <a:r>
              <a:rPr lang="ar-SA" sz="2000" b="1" dirty="0">
                <a:effectLst/>
                <a:latin typeface="+mn-lt"/>
                <a:ea typeface="Calibri" panose="020F0502020204030204" pitchFamily="34" charset="0"/>
                <a:cs typeface="Calibri" panose="020F0502020204030204" pitchFamily="34" charset="0"/>
              </a:rPr>
              <a:t>في الرسم البياني بالمدى</a:t>
            </a:r>
            <a:r>
              <a:rPr lang="en-US" sz="2000" b="1" dirty="0">
                <a:effectLst/>
                <a:latin typeface="+mn-lt"/>
                <a:ea typeface="Calibri" panose="020F0502020204030204" pitchFamily="34" charset="0"/>
                <a:cs typeface="Calibri" panose="020F0502020204030204" pitchFamily="34" charset="0"/>
              </a:rPr>
              <a:t> (</a:t>
            </a:r>
            <a:r>
              <a:rPr lang="ar-SA" sz="2000" b="1" dirty="0">
                <a:effectLst/>
                <a:latin typeface="+mn-lt"/>
                <a:ea typeface="Calibri" panose="020F0502020204030204" pitchFamily="34" charset="0"/>
                <a:cs typeface="Calibri" panose="020F0502020204030204" pitchFamily="34" charset="0"/>
              </a:rPr>
              <a:t>بينما يُسمى المحور الأفقي</a:t>
            </a:r>
            <a:r>
              <a:rPr lang="en-US" sz="2000" b="1" dirty="0">
                <a:effectLst/>
                <a:latin typeface="+mn-lt"/>
                <a:ea typeface="Calibri" panose="020F0502020204030204" pitchFamily="34" charset="0"/>
                <a:cs typeface="Calibri" panose="020F0502020204030204" pitchFamily="34" charset="0"/>
              </a:rPr>
              <a:t> (x) </a:t>
            </a:r>
            <a:r>
              <a:rPr lang="ar-SA" sz="2000" b="1" dirty="0">
                <a:effectLst/>
                <a:latin typeface="+mn-lt"/>
                <a:ea typeface="Calibri" panose="020F0502020204030204" pitchFamily="34" charset="0"/>
                <a:cs typeface="Calibri" panose="020F0502020204030204" pitchFamily="34" charset="0"/>
              </a:rPr>
              <a:t>المجال</a:t>
            </a:r>
            <a:r>
              <a:rPr lang="en-US" sz="2000" b="1" dirty="0">
                <a:effectLst/>
                <a:latin typeface="+mn-lt"/>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7963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AE42256-FD60-FEA0-E87E-1C351F05AB4F}"/>
              </a:ext>
            </a:extLst>
          </p:cNvPr>
          <p:cNvSpPr txBox="1"/>
          <p:nvPr/>
        </p:nvSpPr>
        <p:spPr>
          <a:xfrm>
            <a:off x="1573162" y="773230"/>
            <a:ext cx="9468464" cy="3688189"/>
          </a:xfrm>
          <a:prstGeom prst="rect">
            <a:avLst/>
          </a:prstGeom>
          <a:noFill/>
        </p:spPr>
        <p:txBody>
          <a:bodyPr wrap="square">
            <a:spAutoFit/>
          </a:bodyPr>
          <a:lstStyle/>
          <a:p>
            <a:pPr algn="r" rtl="1">
              <a:lnSpc>
                <a:spcPct val="100000"/>
              </a:lnSpc>
              <a:spcAft>
                <a:spcPts val="1000"/>
              </a:spcAft>
              <a:buNone/>
            </a:pPr>
            <a:r>
              <a:rPr lang="ar-SA" sz="2400" b="1" u="sng" dirty="0">
                <a:solidFill>
                  <a:schemeClr val="tx1"/>
                </a:solidFill>
                <a:effectLst/>
                <a:latin typeface="+mn-lt"/>
                <a:ea typeface="Calibri" panose="020F0502020204030204" pitchFamily="34" charset="0"/>
                <a:cs typeface="Calibri" panose="020F0502020204030204" pitchFamily="34" charset="0"/>
              </a:rPr>
              <a:t>الجداول</a:t>
            </a:r>
            <a:r>
              <a:rPr lang="en-US" sz="2400" b="1" dirty="0">
                <a:effectLst/>
                <a:latin typeface="+mn-lt"/>
                <a:ea typeface="Calibri" panose="020F0502020204030204" pitchFamily="34" charset="0"/>
                <a:cs typeface="Calibri" panose="020F0502020204030204" pitchFamily="34" charset="0"/>
              </a:rPr>
              <a:t>:</a:t>
            </a:r>
            <a:br>
              <a:rPr lang="en-US" sz="2400" b="1" dirty="0">
                <a:effectLst/>
                <a:latin typeface="+mn-lt"/>
                <a:ea typeface="Calibri" panose="020F0502020204030204" pitchFamily="34" charset="0"/>
                <a:cs typeface="Calibri" panose="020F0502020204030204" pitchFamily="34" charset="0"/>
              </a:rPr>
            </a:br>
            <a:r>
              <a:rPr lang="ar-SA" sz="2400" b="1" dirty="0">
                <a:effectLst/>
                <a:latin typeface="+mn-lt"/>
                <a:ea typeface="Calibri" panose="020F0502020204030204" pitchFamily="34" charset="0"/>
                <a:cs typeface="Calibri" panose="020F0502020204030204" pitchFamily="34" charset="0"/>
              </a:rPr>
              <a:t>في تجاربنا على برنامج</a:t>
            </a:r>
            <a:r>
              <a:rPr lang="en-US" sz="2400" b="1" dirty="0">
                <a:effectLst/>
                <a:latin typeface="+mn-lt"/>
                <a:ea typeface="Calibri" panose="020F0502020204030204" pitchFamily="34" charset="0"/>
                <a:cs typeface="Calibri" panose="020F0502020204030204" pitchFamily="34" charset="0"/>
              </a:rPr>
              <a:t> ARB</a:t>
            </a:r>
            <a:r>
              <a:rPr lang="ar-SA" sz="2400" b="1" dirty="0">
                <a:effectLst/>
                <a:latin typeface="+mn-lt"/>
                <a:ea typeface="Calibri" panose="020F0502020204030204" pitchFamily="34" charset="0"/>
                <a:cs typeface="Calibri" panose="020F0502020204030204" pitchFamily="34" charset="0"/>
              </a:rPr>
              <a:t>، وجدنا أن معظم الطلاب قادرون على إكمال مهام قراءة الجداول البسيطة. وقد واجه الطلاب صعوبة في</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إنشاء جداول أكثر تعقيدًا، على سبيل المثال الجداول ثنائية الاتجاه</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تحويل البيانات من النصوص</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u="sng" dirty="0">
                <a:solidFill>
                  <a:schemeClr val="tx1"/>
                </a:solidFill>
                <a:effectLst/>
                <a:latin typeface="+mn-lt"/>
                <a:ea typeface="Calibri" panose="020F0502020204030204" pitchFamily="34" charset="0"/>
                <a:cs typeface="Calibri" panose="020F0502020204030204" pitchFamily="34" charset="0"/>
                <a:hlinkClick r:id="rId2"/>
              </a:rPr>
              <a:t>استيفاء</a:t>
            </a:r>
            <a:r>
              <a:rPr lang="en-US" sz="2400" b="1" dirty="0">
                <a:effectLst/>
                <a:latin typeface="+mn-lt"/>
                <a:ea typeface="Calibri" panose="020F0502020204030204" pitchFamily="34" charset="0"/>
                <a:cs typeface="Calibri" panose="020F0502020204030204" pitchFamily="34" charset="0"/>
              </a:rPr>
              <a:t> </a:t>
            </a:r>
            <a:r>
              <a:rPr lang="ar-SA" sz="2400" b="1" dirty="0">
                <a:effectLst/>
                <a:latin typeface="+mn-lt"/>
                <a:ea typeface="Calibri" panose="020F0502020204030204" pitchFamily="34" charset="0"/>
                <a:cs typeface="Calibri" panose="020F0502020204030204" pitchFamily="34" charset="0"/>
              </a:rPr>
              <a:t>المعلومات واستقراءها</a:t>
            </a:r>
            <a:r>
              <a:rPr lang="en-US" sz="2400" b="1" u="sng" dirty="0">
                <a:solidFill>
                  <a:schemeClr val="tx1"/>
                </a:solidFill>
                <a:effectLst/>
                <a:latin typeface="+mn-lt"/>
                <a:ea typeface="Calibri" panose="020F0502020204030204" pitchFamily="34" charset="0"/>
                <a:cs typeface="Calibri" panose="020F0502020204030204" pitchFamily="34" charset="0"/>
                <a:hlinkClick r:id="rId3"/>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الإجابة على الأسئلة التي تتضمن حسابات</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algn="r" rtl="1">
              <a:spcAft>
                <a:spcPts val="1000"/>
              </a:spcAft>
              <a:buNone/>
            </a:pPr>
            <a:r>
              <a:rPr lang="en-US" sz="2400" dirty="0">
                <a:effectLst/>
                <a:latin typeface="+mn-lt"/>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888066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a16="http://schemas.microsoft.com/office/drawing/2014/main" id="{89554C03-0DD1-737F-8C7D-81DB70AEF0F2}"/>
              </a:ext>
            </a:extLst>
          </p:cNvPr>
          <p:cNvGraphicFramePr>
            <a:graphicFrameLocks noGrp="1"/>
          </p:cNvGraphicFramePr>
          <p:nvPr>
            <p:extLst>
              <p:ext uri="{D42A27DB-BD31-4B8C-83A1-F6EECF244321}">
                <p14:modId xmlns:p14="http://schemas.microsoft.com/office/powerpoint/2010/main" val="3342417449"/>
              </p:ext>
            </p:extLst>
          </p:nvPr>
        </p:nvGraphicFramePr>
        <p:xfrm>
          <a:off x="599768" y="875071"/>
          <a:ext cx="10884309" cy="4649525"/>
        </p:xfrm>
        <a:graphic>
          <a:graphicData uri="http://schemas.openxmlformats.org/drawingml/2006/table">
            <a:tbl>
              <a:tblPr firstRow="1" firstCol="1" bandRow="1">
                <a:tableStyleId>{5C22544A-7EE6-4342-B048-85BDC9FD1C3A}</a:tableStyleId>
              </a:tblPr>
              <a:tblGrid>
                <a:gridCol w="10884309">
                  <a:extLst>
                    <a:ext uri="{9D8B030D-6E8A-4147-A177-3AD203B41FA5}">
                      <a16:colId xmlns:a16="http://schemas.microsoft.com/office/drawing/2014/main" val="2921371870"/>
                    </a:ext>
                  </a:extLst>
                </a:gridCol>
              </a:tblGrid>
              <a:tr h="4649525">
                <a:tc>
                  <a:txBody>
                    <a:bodyPr/>
                    <a:lstStyle/>
                    <a:p>
                      <a:pPr algn="r" rtl="1">
                        <a:lnSpc>
                          <a:spcPct val="115000"/>
                        </a:lnSpc>
                        <a:spcAft>
                          <a:spcPts val="1000"/>
                        </a:spcAft>
                        <a:buNone/>
                      </a:pPr>
                      <a:r>
                        <a:rPr lang="ar-SA" sz="2400" dirty="0">
                          <a:effectLst/>
                        </a:rPr>
                        <a:t>ومن المجالات الأخرى التي تمثل تحدياً للطلاب ما يلي</a:t>
                      </a:r>
                      <a:r>
                        <a:rPr lang="en-US" sz="2400" dirty="0">
                          <a:effectLst/>
                        </a:rPr>
                        <a:t>:</a:t>
                      </a:r>
                    </a:p>
                    <a:p>
                      <a:pPr marL="342900" lvl="0" indent="-342900" algn="r" rtl="1">
                        <a:lnSpc>
                          <a:spcPct val="115000"/>
                        </a:lnSpc>
                        <a:spcAft>
                          <a:spcPts val="1000"/>
                        </a:spcAft>
                        <a:buSzPts val="1000"/>
                        <a:buFont typeface="Symbol" panose="05050102010706020507" pitchFamily="18" charset="2"/>
                        <a:buChar char=""/>
                        <a:tabLst>
                          <a:tab pos="457200" algn="l"/>
                        </a:tabLst>
                      </a:pPr>
                      <a:r>
                        <a:rPr lang="ar-SA" sz="2400" dirty="0">
                          <a:effectLst/>
                        </a:rPr>
                        <a:t>المقارنة (على سبيل المثال، تحديد الاختلافات)</a:t>
                      </a:r>
                      <a:endParaRPr lang="en-US" sz="2400" dirty="0">
                        <a:effectLst/>
                      </a:endParaRPr>
                    </a:p>
                    <a:p>
                      <a:pPr marL="342900" lvl="0" indent="-342900" algn="r" rtl="1">
                        <a:lnSpc>
                          <a:spcPct val="115000"/>
                        </a:lnSpc>
                        <a:spcAft>
                          <a:spcPts val="1000"/>
                        </a:spcAft>
                        <a:buSzPts val="1000"/>
                        <a:buFont typeface="Symbol" panose="05050102010706020507" pitchFamily="18" charset="2"/>
                        <a:buChar char=""/>
                        <a:tabLst>
                          <a:tab pos="457200" algn="l"/>
                        </a:tabLst>
                      </a:pPr>
                      <a:r>
                        <a:rPr lang="ar-SA" sz="2400" dirty="0">
                          <a:effectLst/>
                        </a:rPr>
                        <a:t>الإجابة على أسئلة حول الأقل (بدلاً من الأكثر)</a:t>
                      </a:r>
                      <a:endParaRPr lang="en-US" sz="2400" dirty="0">
                        <a:effectLst/>
                      </a:endParaRPr>
                    </a:p>
                    <a:p>
                      <a:pPr marL="342900" lvl="0" indent="-342900" algn="r" rtl="1">
                        <a:lnSpc>
                          <a:spcPct val="115000"/>
                        </a:lnSpc>
                        <a:spcAft>
                          <a:spcPts val="1000"/>
                        </a:spcAft>
                        <a:buSzPts val="1000"/>
                        <a:buFont typeface="Symbol" panose="05050102010706020507" pitchFamily="18" charset="2"/>
                        <a:buChar char=""/>
                        <a:tabLst>
                          <a:tab pos="457200" algn="l"/>
                        </a:tabLst>
                      </a:pPr>
                      <a:r>
                        <a:rPr lang="ar-SA" sz="2400" dirty="0">
                          <a:effectLst/>
                        </a:rPr>
                        <a:t>النظر في عدد من الميزات لاتخاذ القرار</a:t>
                      </a:r>
                      <a:endParaRPr lang="en-US" sz="2400" dirty="0">
                        <a:effectLst/>
                      </a:endParaRPr>
                    </a:p>
                    <a:p>
                      <a:pPr marL="342900" lvl="0" indent="-342900" algn="r" rtl="1">
                        <a:lnSpc>
                          <a:spcPct val="115000"/>
                        </a:lnSpc>
                        <a:spcAft>
                          <a:spcPts val="1000"/>
                        </a:spcAft>
                        <a:buSzPts val="1000"/>
                        <a:buFont typeface="Symbol" panose="05050102010706020507" pitchFamily="18" charset="2"/>
                        <a:buChar char=""/>
                        <a:tabLst>
                          <a:tab pos="457200" algn="l"/>
                        </a:tabLst>
                      </a:pPr>
                      <a:r>
                        <a:rPr lang="ar-SA" sz="2400" dirty="0">
                          <a:effectLst/>
                        </a:rPr>
                        <a:t>استخدام المعلومات الموجودة في جدول إذا لم يكن لديهم أيضًا بعض المعرفة السياقية</a:t>
                      </a:r>
                      <a:endParaRPr lang="en-US" sz="2400" dirty="0">
                        <a:effectLst/>
                      </a:endParaRPr>
                    </a:p>
                    <a:p>
                      <a:pPr marL="342900" lvl="0" indent="-342900" algn="r" rtl="1">
                        <a:lnSpc>
                          <a:spcPct val="115000"/>
                        </a:lnSpc>
                        <a:spcAft>
                          <a:spcPts val="1000"/>
                        </a:spcAft>
                        <a:buSzPts val="1000"/>
                        <a:buFont typeface="Symbol" panose="05050102010706020507" pitchFamily="18" charset="2"/>
                        <a:buChar char=""/>
                        <a:tabLst>
                          <a:tab pos="457200" algn="l"/>
                        </a:tabLst>
                      </a:pPr>
                      <a:r>
                        <a:rPr lang="ar-SA" sz="2400" dirty="0">
                          <a:effectLst/>
                        </a:rPr>
                        <a:t>استخدام المعلومات الواردة في الجدول لتبرير القرارات</a:t>
                      </a:r>
                      <a:r>
                        <a:rPr lang="en-US" sz="2400" dirty="0">
                          <a:effectLst/>
                        </a:rPr>
                        <a:t>. </a:t>
                      </a:r>
                    </a:p>
                    <a:p>
                      <a:pPr algn="r" rtl="1">
                        <a:lnSpc>
                          <a:spcPct val="115000"/>
                        </a:lnSpc>
                        <a:spcAft>
                          <a:spcPts val="1000"/>
                        </a:spcAft>
                        <a:buNone/>
                      </a:pPr>
                      <a:r>
                        <a:rPr lang="ar-SA" sz="2400" dirty="0">
                          <a:effectLst/>
                        </a:rPr>
                        <a:t>مع ذلك، لا يُجيد العديد من الطلاب إنجاز هذا النوع من المهام في سياقات أخرى غير الجداول. ويُعدّ تنظيم المعلومات في جدول استراتيجية مفيدة لمساعدة الطلاب على تطوير هذه المهارات</a:t>
                      </a:r>
                      <a:r>
                        <a:rPr lang="en-US"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solidFill>
                      <a:schemeClr val="accent5"/>
                    </a:solidFill>
                  </a:tcPr>
                </a:tc>
                <a:extLst>
                  <a:ext uri="{0D108BD9-81ED-4DB2-BD59-A6C34878D82A}">
                    <a16:rowId xmlns:a16="http://schemas.microsoft.com/office/drawing/2014/main" val="303056265"/>
                  </a:ext>
                </a:extLst>
              </a:tr>
            </a:tbl>
          </a:graphicData>
        </a:graphic>
      </p:graphicFrame>
    </p:spTree>
    <p:extLst>
      <p:ext uri="{BB962C8B-B14F-4D97-AF65-F5344CB8AC3E}">
        <p14:creationId xmlns:p14="http://schemas.microsoft.com/office/powerpoint/2010/main" val="29670163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632D03D-AD98-ADE5-EB3A-9543EA6BF75F}"/>
              </a:ext>
            </a:extLst>
          </p:cNvPr>
          <p:cNvSpPr txBox="1"/>
          <p:nvPr/>
        </p:nvSpPr>
        <p:spPr>
          <a:xfrm>
            <a:off x="1927123" y="1388238"/>
            <a:ext cx="9596283" cy="4190891"/>
          </a:xfrm>
          <a:prstGeom prst="rect">
            <a:avLst/>
          </a:prstGeom>
          <a:noFill/>
        </p:spPr>
        <p:txBody>
          <a:bodyPr wrap="square">
            <a:spAutoFit/>
          </a:bodyPr>
          <a:lstStyle/>
          <a:p>
            <a:pPr algn="r" rtl="1">
              <a:lnSpc>
                <a:spcPct val="100000"/>
              </a:lnSpc>
              <a:spcAft>
                <a:spcPts val="1000"/>
              </a:spcAft>
              <a:buNone/>
            </a:pPr>
            <a:r>
              <a:rPr lang="ar-SA" sz="2800" b="1" dirty="0">
                <a:effectLst/>
                <a:latin typeface="+mn-lt"/>
                <a:ea typeface="Calibri" panose="020F0502020204030204" pitchFamily="34" charset="0"/>
                <a:cs typeface="Arial" panose="020B0604020202020204" pitchFamily="34" charset="0"/>
              </a:rPr>
              <a:t>الرسوم البيانية</a:t>
            </a:r>
            <a:r>
              <a:rPr lang="en-US" sz="2800" b="1" dirty="0">
                <a:effectLst/>
                <a:latin typeface="+mn-lt"/>
                <a:ea typeface="Calibri" panose="020F0502020204030204" pitchFamily="34" charset="0"/>
                <a:cs typeface="Arial" panose="020B0604020202020204" pitchFamily="34" charset="0"/>
              </a:rPr>
              <a:t>:</a:t>
            </a:r>
            <a:br>
              <a:rPr lang="en-US" sz="2000" b="1" dirty="0">
                <a:effectLst/>
                <a:latin typeface="+mn-lt"/>
                <a:ea typeface="Calibri" panose="020F0502020204030204" pitchFamily="34" charset="0"/>
                <a:cs typeface="Arial" panose="020B0604020202020204" pitchFamily="34" charset="0"/>
              </a:rPr>
            </a:br>
            <a:r>
              <a:rPr lang="ar-SA" sz="2000" b="1" dirty="0">
                <a:effectLst/>
                <a:latin typeface="+mn-lt"/>
                <a:ea typeface="Calibri" panose="020F0502020204030204" pitchFamily="34" charset="0"/>
                <a:cs typeface="Arial" panose="020B0604020202020204" pitchFamily="34" charset="0"/>
              </a:rPr>
              <a:t>في تجارب مجلس مراجعة الرسوم البيانية، وجدنا أن الطلاب قد يواجهون صعوبة في</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Arial" panose="020B0604020202020204" pitchFamily="34" charset="0"/>
              </a:rPr>
              <a:t>اختيار الرسم البياني المناسب لعرض نتائجهم</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Arial" panose="020B0604020202020204" pitchFamily="34" charset="0"/>
              </a:rPr>
              <a:t>تقديم عنوان للرسم البياني</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Arial" panose="020B0604020202020204" pitchFamily="34" charset="0"/>
              </a:rPr>
              <a:t>تسمية المحاور</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Arial" panose="020B0604020202020204" pitchFamily="34" charset="0"/>
              </a:rPr>
              <a:t>قراءة مقياس المحاور، وربطها بشكل الرسم البياني أو اتجاهاته</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Arial" panose="020B0604020202020204" pitchFamily="34" charset="0"/>
              </a:rPr>
              <a:t>تحديد المقياس المناسب لاستخدامه عند إنشاء الرسوم البيانية</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Arial" panose="020B0604020202020204" pitchFamily="34" charset="0"/>
              </a:rPr>
              <a:t>تحديد الوحدات الفرعية على المحاور على فترات منتظمة (على الرغم من أنه قد يكون من المقبول أحيانًا تحديدها على فترات غير منتظمة)</a:t>
            </a:r>
            <a:r>
              <a:rPr lang="en-US" sz="2000" b="1" dirty="0">
                <a:effectLst/>
                <a:latin typeface="+mn-lt"/>
                <a:ea typeface="Calibri" panose="020F0502020204030204" pitchFamily="34" charset="0"/>
                <a:cs typeface="Arial" panose="020B060402020202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Arial" panose="020B0604020202020204" pitchFamily="34" charset="0"/>
              </a:rPr>
              <a:t>بما في ذلك وحدات القياس (بالإضافة إلى أي مضاعفات) على كل محور من محاور الرسم البياني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0608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916EE07-B82F-5C6C-3BAC-E72395D57288}"/>
              </a:ext>
            </a:extLst>
          </p:cNvPr>
          <p:cNvSpPr txBox="1"/>
          <p:nvPr/>
        </p:nvSpPr>
        <p:spPr>
          <a:xfrm>
            <a:off x="707922" y="810537"/>
            <a:ext cx="10776155" cy="4796185"/>
          </a:xfrm>
          <a:prstGeom prst="rect">
            <a:avLst/>
          </a:prstGeom>
          <a:noFill/>
        </p:spPr>
        <p:txBody>
          <a:bodyPr wrap="square">
            <a:spAutoFit/>
          </a:bodyPr>
          <a:lstStyle/>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Arial" panose="020B0604020202020204" pitchFamily="34" charset="0"/>
              </a:rPr>
              <a:t>الإجابة على الأسئلة التي تتضمن حسابات</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Arial" panose="020B0604020202020204" pitchFamily="34" charset="0"/>
              </a:rPr>
              <a:t>رسم المعلومات من مقال/ نص مكتوب</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Arial" panose="020B0604020202020204" pitchFamily="34" charset="0"/>
              </a:rPr>
              <a:t>تحديد الاتجاهات، وشرح أو توليف العلاقات بين رسمين بيانيين، أو بين متغيرين أو أكثر</a:t>
            </a:r>
            <a:r>
              <a:rPr lang="en-US" sz="2400" b="1" dirty="0">
                <a:effectLst/>
                <a:latin typeface="+mn-lt"/>
                <a:ea typeface="Calibri" panose="020F0502020204030204" pitchFamily="34" charset="0"/>
                <a:cs typeface="Arial" panose="020B060402020202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Arial" panose="020B0604020202020204" pitchFamily="34" charset="0"/>
              </a:rPr>
              <a:t>قراءة الشكل العام أو الاتجاه العام للرسم البياني</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Arial" panose="020B0604020202020204" pitchFamily="34" charset="0"/>
              </a:rPr>
              <a:t>تفسير الرسوم البيانية للوقت/المسافة. يقرؤونها أو يبنونها كصورة لما حدث، على سبيل المثال</a:t>
            </a:r>
            <a:br>
              <a:rPr lang="en-US" sz="2400" b="1" dirty="0">
                <a:effectLst/>
                <a:latin typeface="+mn-lt"/>
                <a:ea typeface="Calibri" panose="020F0502020204030204" pitchFamily="34" charset="0"/>
                <a:cs typeface="Arial" panose="020B0604020202020204" pitchFamily="34" charset="0"/>
              </a:rPr>
            </a:br>
            <a:r>
              <a:rPr lang="ar-SA" sz="2400" b="1" dirty="0">
                <a:effectLst/>
                <a:latin typeface="+mn-lt"/>
                <a:ea typeface="Calibri" panose="020F0502020204030204" pitchFamily="34" charset="0"/>
                <a:cs typeface="Arial" panose="020B0604020202020204" pitchFamily="34" charset="0"/>
              </a:rPr>
              <a:t>تفسير صعود الخط على أنه صعود التل</a:t>
            </a:r>
            <a:br>
              <a:rPr lang="en-US" sz="2400" b="1" dirty="0">
                <a:effectLst/>
                <a:latin typeface="+mn-lt"/>
                <a:ea typeface="Calibri" panose="020F0502020204030204" pitchFamily="34" charset="0"/>
                <a:cs typeface="Arial" panose="020B0604020202020204" pitchFamily="34" charset="0"/>
              </a:rPr>
            </a:br>
            <a:r>
              <a:rPr lang="ar-SA" sz="2400" b="1" dirty="0">
                <a:effectLst/>
                <a:latin typeface="+mn-lt"/>
                <a:ea typeface="Calibri" panose="020F0502020204030204" pitchFamily="34" charset="0"/>
                <a:cs typeface="Arial" panose="020B0604020202020204" pitchFamily="34" charset="0"/>
              </a:rPr>
              <a:t>للعودة إلى نقطة البداية للوصول إلى "المنزل</a:t>
            </a:r>
            <a:r>
              <a:rPr lang="en-US" sz="2400" b="1" dirty="0">
                <a:effectLst/>
                <a:latin typeface="+mn-lt"/>
                <a:ea typeface="Calibri" panose="020F0502020204030204" pitchFamily="34" charset="0"/>
                <a:cs typeface="Arial" panose="020B0604020202020204" pitchFamily="34" charset="0"/>
              </a:rPr>
              <a:t>".</a:t>
            </a:r>
            <a:endParaRPr lang="en-US" sz="24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400" b="1" dirty="0">
                <a:effectLst/>
                <a:latin typeface="+mn-lt"/>
                <a:ea typeface="Calibri" panose="020F0502020204030204" pitchFamily="34" charset="0"/>
                <a:cs typeface="Arial" panose="020B0604020202020204" pitchFamily="34" charset="0"/>
              </a:rPr>
              <a:t>في الصف الرابع، يستطيع معظم الطلاب قراءة المعلومات على رسم بياني بسيط. قد تكون الرسوم البيانية الدائرية أصعب من الرسوم البيانية الشريطية أو الخطية. في الصف الثامن، يستطيع العديد من الطلاب استخلاص المعلومات من رسم بياني خطي بسيط. في الصف العاشر، ينجح معظم الطلاب إلى حد معقول في تحويل جدول بسيط إلى رسم بياني</a:t>
            </a:r>
            <a:r>
              <a:rPr lang="en-US" sz="2400" b="1" dirty="0">
                <a:effectLst/>
                <a:latin typeface="+mn-lt"/>
                <a:ea typeface="Calibri" panose="020F0502020204030204" pitchFamily="34" charset="0"/>
                <a:cs typeface="Arial" panose="020B060402020202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982791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a16="http://schemas.microsoft.com/office/drawing/2014/main" id="{ED2914C8-96BF-3D84-A98D-803885349CA2}"/>
              </a:ext>
            </a:extLst>
          </p:cNvPr>
          <p:cNvGraphicFramePr>
            <a:graphicFrameLocks noGrp="1"/>
          </p:cNvGraphicFramePr>
          <p:nvPr>
            <p:extLst>
              <p:ext uri="{D42A27DB-BD31-4B8C-83A1-F6EECF244321}">
                <p14:modId xmlns:p14="http://schemas.microsoft.com/office/powerpoint/2010/main" val="1557553793"/>
              </p:ext>
            </p:extLst>
          </p:nvPr>
        </p:nvGraphicFramePr>
        <p:xfrm>
          <a:off x="766916" y="1112769"/>
          <a:ext cx="10471355" cy="1079825"/>
        </p:xfrm>
        <a:graphic>
          <a:graphicData uri="http://schemas.openxmlformats.org/drawingml/2006/table">
            <a:tbl>
              <a:tblPr firstRow="1" firstCol="1" bandRow="1">
                <a:tableStyleId>{5C22544A-7EE6-4342-B048-85BDC9FD1C3A}</a:tableStyleId>
              </a:tblPr>
              <a:tblGrid>
                <a:gridCol w="10471355">
                  <a:extLst>
                    <a:ext uri="{9D8B030D-6E8A-4147-A177-3AD203B41FA5}">
                      <a16:colId xmlns:a16="http://schemas.microsoft.com/office/drawing/2014/main" val="1532495261"/>
                    </a:ext>
                  </a:extLst>
                </a:gridCol>
              </a:tblGrid>
              <a:tr h="1079825">
                <a:tc>
                  <a:txBody>
                    <a:bodyPr/>
                    <a:lstStyle/>
                    <a:p>
                      <a:pPr algn="r" rtl="1">
                        <a:lnSpc>
                          <a:spcPct val="100000"/>
                        </a:lnSpc>
                        <a:spcAft>
                          <a:spcPts val="1000"/>
                        </a:spcAft>
                        <a:buNone/>
                      </a:pPr>
                      <a:r>
                        <a:rPr lang="ar-SA" sz="2400" dirty="0">
                          <a:effectLst/>
                        </a:rPr>
                        <a:t>عند اتخاذ قرارات بشأن تفسير الطلاب للرسوم البيانية، من المهم أيضًا مراعاة مدى إلمامهم بالسياق</a:t>
                      </a:r>
                      <a:r>
                        <a:rPr lang="en-US" sz="2400" dirty="0">
                          <a:effectLst/>
                        </a:rPr>
                        <a:t>. </a:t>
                      </a:r>
                      <a:br>
                        <a:rPr lang="en-US" sz="2400" dirty="0">
                          <a:effectLst/>
                        </a:rPr>
                      </a:br>
                      <a:r>
                        <a:rPr lang="ar-SA" sz="2400" dirty="0">
                          <a:effectLst/>
                        </a:rPr>
                        <a:t>فنقص المعرفة بالسياق قد يؤثر على قدرتهم على تفسير الرسم البياني</a:t>
                      </a:r>
                      <a:r>
                        <a:rPr lang="en-US"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extLst>
                  <a:ext uri="{0D108BD9-81ED-4DB2-BD59-A6C34878D82A}">
                    <a16:rowId xmlns:a16="http://schemas.microsoft.com/office/drawing/2014/main" val="3691537115"/>
                  </a:ext>
                </a:extLst>
              </a:tr>
            </a:tbl>
          </a:graphicData>
        </a:graphic>
      </p:graphicFrame>
    </p:spTree>
    <p:extLst>
      <p:ext uri="{BB962C8B-B14F-4D97-AF65-F5344CB8AC3E}">
        <p14:creationId xmlns:p14="http://schemas.microsoft.com/office/powerpoint/2010/main" val="36350401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959B15E-A5B6-5281-2A9D-12E4CD011A9F}"/>
              </a:ext>
            </a:extLst>
          </p:cNvPr>
          <p:cNvSpPr txBox="1"/>
          <p:nvPr/>
        </p:nvSpPr>
        <p:spPr>
          <a:xfrm>
            <a:off x="658762" y="755868"/>
            <a:ext cx="10884309" cy="5174237"/>
          </a:xfrm>
          <a:prstGeom prst="rect">
            <a:avLst/>
          </a:prstGeom>
          <a:noFill/>
        </p:spPr>
        <p:txBody>
          <a:bodyPr wrap="square">
            <a:spAutoFit/>
          </a:bodyPr>
          <a:lstStyle/>
          <a:p>
            <a:pPr algn="r" rtl="1">
              <a:lnSpc>
                <a:spcPct val="150000"/>
              </a:lnSpc>
              <a:spcAft>
                <a:spcPts val="1000"/>
              </a:spcAft>
              <a:buNone/>
            </a:pPr>
            <a:r>
              <a:rPr lang="ar-SA" sz="2000" b="1" dirty="0">
                <a:effectLst/>
                <a:latin typeface="+mn-lt"/>
                <a:ea typeface="Calibri" panose="020F0502020204030204" pitchFamily="34" charset="0"/>
                <a:cs typeface="Calibri" panose="020F0502020204030204" pitchFamily="34" charset="0"/>
              </a:rPr>
              <a:t>المتغيرات - ما هي؟</a:t>
            </a:r>
            <a:br>
              <a:rPr lang="en-US" sz="2000" b="1" dirty="0">
                <a:effectLst/>
                <a:latin typeface="+mn-lt"/>
                <a:ea typeface="Calibri" panose="020F0502020204030204" pitchFamily="34" charset="0"/>
                <a:cs typeface="Calibri" panose="020F0502020204030204" pitchFamily="34" charset="0"/>
              </a:rPr>
            </a:br>
            <a:r>
              <a:rPr lang="ar-SA" sz="2000" b="1" dirty="0">
                <a:effectLst/>
                <a:latin typeface="+mn-lt"/>
                <a:ea typeface="Calibri" panose="020F0502020204030204" pitchFamily="34" charset="0"/>
                <a:cs typeface="Calibri" panose="020F0502020204030204" pitchFamily="34" charset="0"/>
              </a:rPr>
              <a:t>في الرسوم البيانية والجداول، تُسمى العناصر التي تتم مقارنتها أو قياسها بالمتغيرات. على سبيل المثال، إذا كان السؤال: كيف يتغير طول الظل خلال اليوم؟ فإن طول الظل هو أحد المتغيرات، ووقت اليوم هو المتغير الآخر. من المفيد غالبًا وصف المتغيرات بأنها إما تابعة أو مستقلة. المتغيرات التابعة هي تلك التي يمكن ملاحظة تغيرها تبعًا لمستويات محددة من المتغيرات المستقلة. في المثال أعلاه</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المتغير المستقل هو وقت اليوم</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طول الظل هو المتغير التابع لأنه يعتمد على وقت اليوم</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000" b="1" dirty="0">
                <a:effectLst/>
                <a:latin typeface="+mn-lt"/>
                <a:ea typeface="Calibri" panose="020F0502020204030204" pitchFamily="34" charset="0"/>
                <a:cs typeface="Calibri" panose="020F0502020204030204" pitchFamily="34" charset="0"/>
              </a:rPr>
              <a:t>في كثير من الحالات، لا توجد علاقة واضحة من هذا النوع بين المتغيرات. وفي حالات أخرى، نهتم بكيفية تفاعل المتغيرات المتعددة مع بعضها البعض. وهناك أربعة أنواع رئيسية من المتغيرات</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المتغير الفئوي – يُوصف بكلمة وصفية، وليس برقم، على سبيل المثال، ماركات مختلفة من مناشف الورق</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636740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19C1E7EF-DEEA-DE12-FBF6-106824696AAD}"/>
              </a:ext>
            </a:extLst>
          </p:cNvPr>
          <p:cNvSpPr txBox="1"/>
          <p:nvPr/>
        </p:nvSpPr>
        <p:spPr>
          <a:xfrm>
            <a:off x="737420" y="589885"/>
            <a:ext cx="10903974" cy="3743782"/>
          </a:xfrm>
          <a:prstGeom prst="rect">
            <a:avLst/>
          </a:prstGeom>
          <a:noFill/>
        </p:spPr>
        <p:txBody>
          <a:bodyPr wrap="square">
            <a:spAutoFit/>
          </a:bodyPr>
          <a:lstStyle/>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المتغيرات المرتبة – المتغيرات الفئوية التي يمكن ترتيبها، على سبيل المثال: بارد، دافئ، ساخن</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متغير منفصل – يُوصف بأعداد صحيحة فقط، على سبيل المثال، 1، 2، 3 ملاعق صغيرة</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متغير مستمر - يتم وصفه بأي رقم أو رقم جزء، على سبيل المثال، 35.5 درجة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يمكن أن يتضمن التحقيق أي مزيج من المتغيرات، وهذا ما يحدده السؤال المطروح. تُعرف المتغيرات التي تخضع لنوع من الأخطاء الإحصائية العشوائية بالمتغيرات العشوائية. معظم المتغيرات في التحقيقات الحقيقية من هذا النوع (ويُشار إليها عادةً بالمتغيرات فقط)</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608771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ABE101DA-08BB-7CB4-CE6C-AEFAC04FA8D3}"/>
              </a:ext>
            </a:extLst>
          </p:cNvPr>
          <p:cNvSpPr txBox="1"/>
          <p:nvPr/>
        </p:nvSpPr>
        <p:spPr>
          <a:xfrm>
            <a:off x="938981" y="616595"/>
            <a:ext cx="10314038" cy="5421997"/>
          </a:xfrm>
          <a:prstGeom prst="rect">
            <a:avLst/>
          </a:prstGeom>
          <a:noFill/>
        </p:spPr>
        <p:txBody>
          <a:bodyPr wrap="square">
            <a:spAutoFit/>
          </a:bodyPr>
          <a:lstStyle/>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إنشاء الجداول</a:t>
            </a:r>
            <a:r>
              <a:rPr lang="en-US" sz="2400" b="1" dirty="0">
                <a:effectLst/>
                <a:latin typeface="+mn-lt"/>
                <a:ea typeface="Calibri" panose="020F0502020204030204" pitchFamily="34" charset="0"/>
                <a:cs typeface="Calibri" panose="020F0502020204030204" pitchFamily="34" charset="0"/>
              </a:rPr>
              <a:t>:</a:t>
            </a:r>
            <a:br>
              <a:rPr lang="en-US" sz="2400" b="1" dirty="0">
                <a:effectLst/>
                <a:latin typeface="+mn-lt"/>
                <a:ea typeface="Calibri" panose="020F0502020204030204" pitchFamily="34" charset="0"/>
                <a:cs typeface="Calibri" panose="020F0502020204030204" pitchFamily="34" charset="0"/>
              </a:rPr>
            </a:br>
            <a:r>
              <a:rPr lang="ar-SA" sz="2400" b="1" dirty="0">
                <a:effectLst/>
                <a:latin typeface="+mn-lt"/>
                <a:ea typeface="Calibri" panose="020F0502020204030204" pitchFamily="34" charset="0"/>
                <a:cs typeface="Calibri" panose="020F0502020204030204" pitchFamily="34" charset="0"/>
              </a:rPr>
              <a:t>الجداول هي</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منظم تحقيق</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طريقة لعرض البيانات في تقرير</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منظم للمساعدة على الفهم والتفكير</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الأغراض</a:t>
            </a:r>
            <a:endParaRPr lang="en-US" sz="24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في التحقيقات التي لا تتضمن بيانات رقمية، يُفضّل عادةً استخدام جدول لعرض البيانات. يمكن تقسيم الجدول الذي يحتوي على متغيرات عديدة إلى جداول أصغر تُعنى بكل متغير على حدة، ومن ثمّ يمكن استكشاف التفاعل بين هذه المتغيرات</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بناء</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يتم وضع المتغيرات المستقلة (إذا تم تحديدها) في الأعمدة اليسرى، والمتغيرات التابعة في الأعمدة اليمنى</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423536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a16="http://schemas.microsoft.com/office/drawing/2014/main" id="{99338614-3C41-3A6A-6373-F4765C3FBB6A}"/>
              </a:ext>
            </a:extLst>
          </p:cNvPr>
          <p:cNvGraphicFramePr>
            <a:graphicFrameLocks noGrp="1"/>
          </p:cNvGraphicFramePr>
          <p:nvPr>
            <p:extLst>
              <p:ext uri="{D42A27DB-BD31-4B8C-83A1-F6EECF244321}">
                <p14:modId xmlns:p14="http://schemas.microsoft.com/office/powerpoint/2010/main" val="1716968774"/>
              </p:ext>
            </p:extLst>
          </p:nvPr>
        </p:nvGraphicFramePr>
        <p:xfrm>
          <a:off x="1809268" y="712203"/>
          <a:ext cx="9458500" cy="811797"/>
        </p:xfrm>
        <a:graphic>
          <a:graphicData uri="http://schemas.openxmlformats.org/drawingml/2006/table">
            <a:tbl>
              <a:tblPr firstRow="1" firstCol="1" bandRow="1">
                <a:tableStyleId>{5C22544A-7EE6-4342-B048-85BDC9FD1C3A}</a:tableStyleId>
              </a:tblPr>
              <a:tblGrid>
                <a:gridCol w="2364625">
                  <a:extLst>
                    <a:ext uri="{9D8B030D-6E8A-4147-A177-3AD203B41FA5}">
                      <a16:colId xmlns:a16="http://schemas.microsoft.com/office/drawing/2014/main" val="2458122969"/>
                    </a:ext>
                  </a:extLst>
                </a:gridCol>
                <a:gridCol w="2364625">
                  <a:extLst>
                    <a:ext uri="{9D8B030D-6E8A-4147-A177-3AD203B41FA5}">
                      <a16:colId xmlns:a16="http://schemas.microsoft.com/office/drawing/2014/main" val="51277114"/>
                    </a:ext>
                  </a:extLst>
                </a:gridCol>
                <a:gridCol w="2364625">
                  <a:extLst>
                    <a:ext uri="{9D8B030D-6E8A-4147-A177-3AD203B41FA5}">
                      <a16:colId xmlns:a16="http://schemas.microsoft.com/office/drawing/2014/main" val="1373559962"/>
                    </a:ext>
                  </a:extLst>
                </a:gridCol>
                <a:gridCol w="2364625">
                  <a:extLst>
                    <a:ext uri="{9D8B030D-6E8A-4147-A177-3AD203B41FA5}">
                      <a16:colId xmlns:a16="http://schemas.microsoft.com/office/drawing/2014/main" val="1898767328"/>
                    </a:ext>
                  </a:extLst>
                </a:gridCol>
              </a:tblGrid>
              <a:tr h="811797">
                <a:tc>
                  <a:txBody>
                    <a:bodyPr/>
                    <a:lstStyle/>
                    <a:p>
                      <a:pPr algn="ctr" rtl="1">
                        <a:lnSpc>
                          <a:spcPct val="115000"/>
                        </a:lnSpc>
                        <a:spcAft>
                          <a:spcPts val="1000"/>
                        </a:spcAft>
                        <a:buNone/>
                      </a:pPr>
                      <a:r>
                        <a:rPr lang="ar-SA" sz="1800" dirty="0">
                          <a:solidFill>
                            <a:schemeClr val="tx1"/>
                          </a:solidFill>
                          <a:effectLst/>
                        </a:rPr>
                        <a:t>المتغير المستقل</a:t>
                      </a:r>
                      <a:r>
                        <a:rPr lang="en-US" sz="1800" dirty="0">
                          <a:solidFill>
                            <a:schemeClr val="tx1"/>
                          </a:solidFill>
                          <a:effectLst/>
                        </a:rPr>
                        <a:t>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solidFill>
                      <a:schemeClr val="accent1">
                        <a:lumMod val="60000"/>
                        <a:lumOff val="40000"/>
                      </a:schemeClr>
                    </a:solidFill>
                  </a:tcPr>
                </a:tc>
                <a:tc>
                  <a:txBody>
                    <a:bodyPr/>
                    <a:lstStyle/>
                    <a:p>
                      <a:pPr algn="ctr" rtl="1">
                        <a:lnSpc>
                          <a:spcPct val="115000"/>
                        </a:lnSpc>
                        <a:spcAft>
                          <a:spcPts val="1000"/>
                        </a:spcAft>
                        <a:buNone/>
                      </a:pPr>
                      <a:r>
                        <a:rPr lang="ar-SA" sz="1800" dirty="0">
                          <a:solidFill>
                            <a:schemeClr val="tx1"/>
                          </a:solidFill>
                          <a:effectLst/>
                        </a:rPr>
                        <a:t>نوع مناشف ورقية</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solidFill>
                      <a:schemeClr val="accent1">
                        <a:lumMod val="60000"/>
                        <a:lumOff val="40000"/>
                      </a:schemeClr>
                    </a:solidFill>
                  </a:tcPr>
                </a:tc>
                <a:tc>
                  <a:txBody>
                    <a:bodyPr/>
                    <a:lstStyle/>
                    <a:p>
                      <a:pPr algn="ctr" rtl="1">
                        <a:lnSpc>
                          <a:spcPct val="115000"/>
                        </a:lnSpc>
                        <a:spcAft>
                          <a:spcPts val="1000"/>
                        </a:spcAft>
                        <a:buNone/>
                      </a:pPr>
                      <a:r>
                        <a:rPr lang="ar-SA" sz="1800" dirty="0">
                          <a:solidFill>
                            <a:schemeClr val="tx1"/>
                          </a:solidFill>
                          <a:effectLst/>
                        </a:rPr>
                        <a:t>كمية الماء الممتصة (مل)</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solidFill>
                      <a:schemeClr val="accent1">
                        <a:lumMod val="60000"/>
                        <a:lumOff val="40000"/>
                      </a:schemeClr>
                    </a:solidFill>
                  </a:tcPr>
                </a:tc>
                <a:tc>
                  <a:txBody>
                    <a:bodyPr/>
                    <a:lstStyle/>
                    <a:p>
                      <a:pPr algn="ctr" rtl="1">
                        <a:lnSpc>
                          <a:spcPct val="115000"/>
                        </a:lnSpc>
                        <a:spcAft>
                          <a:spcPts val="1000"/>
                        </a:spcAft>
                        <a:buNone/>
                      </a:pPr>
                      <a:r>
                        <a:rPr lang="en-US" sz="1800" dirty="0">
                          <a:solidFill>
                            <a:schemeClr val="tx1"/>
                          </a:solidFill>
                          <a:effectLst/>
                        </a:rPr>
                        <a:t>← </a:t>
                      </a:r>
                      <a:r>
                        <a:rPr lang="ar-SA" sz="1800" dirty="0">
                          <a:solidFill>
                            <a:schemeClr val="tx1"/>
                          </a:solidFill>
                          <a:effectLst/>
                        </a:rPr>
                        <a:t>المتغير التابع</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solidFill>
                      <a:schemeClr val="accent1">
                        <a:lumMod val="60000"/>
                        <a:lumOff val="40000"/>
                      </a:schemeClr>
                    </a:solidFill>
                  </a:tcPr>
                </a:tc>
                <a:extLst>
                  <a:ext uri="{0D108BD9-81ED-4DB2-BD59-A6C34878D82A}">
                    <a16:rowId xmlns:a16="http://schemas.microsoft.com/office/drawing/2014/main" val="3667018695"/>
                  </a:ext>
                </a:extLst>
              </a:tr>
            </a:tbl>
          </a:graphicData>
        </a:graphic>
      </p:graphicFrame>
      <p:sp>
        <p:nvSpPr>
          <p:cNvPr id="4" name="مربع نص 3">
            <a:extLst>
              <a:ext uri="{FF2B5EF4-FFF2-40B4-BE49-F238E27FC236}">
                <a16:creationId xmlns:a16="http://schemas.microsoft.com/office/drawing/2014/main" id="{E586020C-9BA0-B91A-1753-37987B09FFD1}"/>
              </a:ext>
            </a:extLst>
          </p:cNvPr>
          <p:cNvSpPr txBox="1"/>
          <p:nvPr/>
        </p:nvSpPr>
        <p:spPr>
          <a:xfrm>
            <a:off x="1366750" y="1788190"/>
            <a:ext cx="9458500" cy="4712572"/>
          </a:xfrm>
          <a:prstGeom prst="rect">
            <a:avLst/>
          </a:prstGeom>
          <a:noFill/>
        </p:spPr>
        <p:txBody>
          <a:bodyPr wrap="square">
            <a:spAutoFit/>
          </a:bodyPr>
          <a:lstStyle/>
          <a:p>
            <a:pPr marL="342900" lvl="0" indent="-342900"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يجب أن يتضمن عنوان كل عمود جميع المعلومات اللازمة لتحديد معنى الجدول. يجب أن يتضمن المتغير الفئوي وصفًا للفئة. يجب أن يحدد المتغير المنفصل أو المتصل الوحدات وأي مضاعفات (مثل: مئات الأشخاص، ملايين الدولارات، الكيلومترات)</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يلخص العنوان ما يعرضه الجدول</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عند إجراء التحقيقات، يكون ترتيب الإدخالات عشوائياً. أما عند الإبلاغ عن النتائج، فينبغي ترتيبها ترتيباً منطقياً</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أحيانًا يكون من الأفضل وضع البيانات في نطاقات، على سبيل المثال، أقل من 10 سنوات، 10-15 سنة، 16-20 سنة... هذا يجعلها أكثر قابلية للإدارة، ويسهل رؤية الاتجاهات والأنماط</a:t>
            </a:r>
            <a:r>
              <a:rPr lang="en-US" sz="2000" b="1" dirty="0">
                <a:effectLst/>
                <a:latin typeface="+mn-lt"/>
                <a:ea typeface="Calibri" panose="020F0502020204030204" pitchFamily="34" charset="0"/>
                <a:cs typeface="Calibri" panose="020F0502020204030204" pitchFamily="34" charset="0"/>
              </a:rPr>
              <a:t>. </a:t>
            </a:r>
            <a:endParaRPr lang="en-US" sz="2000" dirty="0">
              <a:effectLst/>
              <a:latin typeface="+mn-lt"/>
              <a:ea typeface="Calibri" panose="020F0502020204030204" pitchFamily="34" charset="0"/>
              <a:cs typeface="Arial" panose="020B0604020202020204" pitchFamily="34" charset="0"/>
            </a:endParaRPr>
          </a:p>
          <a:p>
            <a:pPr rtl="1">
              <a:lnSpc>
                <a:spcPct val="150000"/>
              </a:lnSpc>
              <a:spcAft>
                <a:spcPts val="1000"/>
              </a:spcAft>
              <a:buNone/>
            </a:pPr>
            <a:r>
              <a:rPr lang="ar-SA" sz="2000" b="1" dirty="0">
                <a:effectLst/>
                <a:latin typeface="+mn-lt"/>
                <a:ea typeface="Calibri" panose="020F0502020204030204" pitchFamily="34" charset="0"/>
                <a:cs typeface="Calibri" panose="020F0502020204030204" pitchFamily="34" charset="0"/>
              </a:rPr>
              <a:t>ما يمكن أن تخبرك به الطاولة</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703694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0BABD92-B0F6-0E6A-C14C-A022F713DF8F}"/>
              </a:ext>
            </a:extLst>
          </p:cNvPr>
          <p:cNvSpPr txBox="1"/>
          <p:nvPr/>
        </p:nvSpPr>
        <p:spPr>
          <a:xfrm>
            <a:off x="889820" y="589465"/>
            <a:ext cx="10667999" cy="3688189"/>
          </a:xfrm>
          <a:prstGeom prst="rect">
            <a:avLst/>
          </a:prstGeom>
          <a:noFill/>
        </p:spPr>
        <p:txBody>
          <a:bodyPr wrap="square">
            <a:spAutoFit/>
          </a:bodyPr>
          <a:lstStyle/>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يساعد الجدول في تنظيم المعلومات بحيث يسهل رؤية الأنماط والعلاقات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إذا كان المتغير متصلاً، فإن الجدول يكشف عن معلومات أكثر بكثير. قد يُظهر النطاق والفاصل الزمني وعدد القراءات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يمكن للجداول التي تحتوي على متغيرات متعددة أن توفر معلومات كثيرة. ويمكن قراءتها عن طريق تحديد العوامل والتحكم فيها للبحث عن أنماط في البيانات</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القيود</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قد يكون من الصعب رؤية العلاقات والأنماط العددية. وقد يساعد الرسم البياني في توضيحها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عند تجميع المعلومات في نطاقات، لا يوجد ما يشير إلى عدد الأفراد في كل فئة</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0876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2DAC7B8-2CB1-A734-DEAB-93A3D58B8346}"/>
              </a:ext>
            </a:extLst>
          </p:cNvPr>
          <p:cNvSpPr txBox="1"/>
          <p:nvPr/>
        </p:nvSpPr>
        <p:spPr>
          <a:xfrm>
            <a:off x="1229033" y="834465"/>
            <a:ext cx="10097728" cy="5247590"/>
          </a:xfrm>
          <a:prstGeom prst="rect">
            <a:avLst/>
          </a:prstGeom>
          <a:noFill/>
        </p:spPr>
        <p:txBody>
          <a:bodyPr wrap="square">
            <a:spAutoFit/>
          </a:bodyPr>
          <a:lstStyle/>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إنشاء الرسوم البيانية</a:t>
            </a:r>
            <a:r>
              <a:rPr lang="en-US" sz="2000" b="1" dirty="0">
                <a:effectLst/>
                <a:latin typeface="+mn-lt"/>
                <a:ea typeface="Calibri" panose="020F0502020204030204" pitchFamily="34" charset="0"/>
                <a:cs typeface="Calibri" panose="020F0502020204030204" pitchFamily="34" charset="0"/>
              </a:rPr>
              <a:t>:</a:t>
            </a:r>
            <a:br>
              <a:rPr lang="en-US" sz="2000" b="1" dirty="0">
                <a:effectLst/>
                <a:latin typeface="+mn-lt"/>
                <a:ea typeface="Calibri" panose="020F0502020204030204" pitchFamily="34" charset="0"/>
                <a:cs typeface="Calibri" panose="020F0502020204030204" pitchFamily="34" charset="0"/>
              </a:rPr>
            </a:br>
            <a:r>
              <a:rPr lang="ar-SA" sz="2000" b="1" dirty="0">
                <a:effectLst/>
                <a:latin typeface="+mn-lt"/>
                <a:ea typeface="Calibri" panose="020F0502020204030204" pitchFamily="34" charset="0"/>
                <a:cs typeface="Calibri" panose="020F0502020204030204" pitchFamily="34" charset="0"/>
              </a:rPr>
              <a:t>أغراض</a:t>
            </a:r>
            <a:br>
              <a:rPr lang="en-US" sz="2000" b="1" dirty="0">
                <a:effectLst/>
                <a:latin typeface="+mn-lt"/>
                <a:ea typeface="Calibri" panose="020F0502020204030204" pitchFamily="34" charset="0"/>
                <a:cs typeface="Calibri" panose="020F0502020204030204" pitchFamily="34" charset="0"/>
              </a:rPr>
            </a:br>
            <a:r>
              <a:rPr lang="ar-SA" sz="2000" b="1" dirty="0">
                <a:effectLst/>
                <a:latin typeface="+mn-lt"/>
                <a:ea typeface="Calibri" panose="020F0502020204030204" pitchFamily="34" charset="0"/>
                <a:cs typeface="Calibri" panose="020F0502020204030204" pitchFamily="34" charset="0"/>
              </a:rPr>
              <a:t>الرسوم البيانية</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طريقة لاستكشاف العلاقات في البيانات</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طريقة لعرض البيانات والإبلاغ عنها، مما يسهل الإبلاغ عن الأنماط والعلاقات وأشكال التوزيعات والاتجاهات</a:t>
            </a:r>
            <a:r>
              <a:rPr lang="en-US" sz="2000" b="1" dirty="0">
                <a:effectLst/>
                <a:latin typeface="+mn-lt"/>
                <a:ea typeface="Calibri" panose="020F0502020204030204" pitchFamily="34" charset="0"/>
                <a:cs typeface="Calibri" panose="020F0502020204030204" pitchFamily="34" charset="0"/>
              </a:rPr>
              <a:t>. </a:t>
            </a:r>
            <a:endParaRPr lang="en-US" sz="20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يجب أن يُظهر أي رسم بياني يُستخدم لعرض النتائج هيكلية الرسم البياني</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عرض السمات والنتائج الهامة للتحقيق بطريقة عادلة وسهلة القراءة</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البنية الأساسية للتحقيق من حيث العلاقات بين المتغيرات وداخلها</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وحدات القياس</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عدد القراءات (مع أن هذه القراءات قد تكون مذكورة أحيانًا في النص المصاحب)</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نطاق وفترة القراءات، عند الاقتضاء</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من الممارسات الجيدة (ولكنها مجرد اصطلاح) وضع المتغير التابع على المحور الأفقي</a:t>
            </a:r>
            <a:r>
              <a:rPr lang="en-US" sz="2000" b="1" dirty="0">
                <a:effectLst/>
                <a:latin typeface="+mn-lt"/>
                <a:ea typeface="Calibri" panose="020F0502020204030204" pitchFamily="34" charset="0"/>
                <a:cs typeface="Calibri" panose="020F0502020204030204" pitchFamily="34" charset="0"/>
              </a:rPr>
              <a:t> (x) </a:t>
            </a:r>
            <a:r>
              <a:rPr lang="ar-SA" sz="2000" b="1" dirty="0">
                <a:effectLst/>
                <a:latin typeface="+mn-lt"/>
                <a:ea typeface="Calibri" panose="020F0502020204030204" pitchFamily="34" charset="0"/>
                <a:cs typeface="Calibri" panose="020F0502020204030204" pitchFamily="34" charset="0"/>
              </a:rPr>
              <a:t>والمتغير المستقل على المحور الرأسي</a:t>
            </a:r>
            <a:r>
              <a:rPr lang="en-US" sz="2000" b="1" dirty="0">
                <a:effectLst/>
                <a:latin typeface="+mn-lt"/>
                <a:ea typeface="Calibri" panose="020F0502020204030204" pitchFamily="34" charset="0"/>
                <a:cs typeface="Calibri" panose="020F0502020204030204" pitchFamily="34" charset="0"/>
              </a:rPr>
              <a:t> (y).</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935965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5C0C0DC-D39A-F867-8ECB-A4D581CDA003}"/>
              </a:ext>
            </a:extLst>
          </p:cNvPr>
          <p:cNvSpPr txBox="1"/>
          <p:nvPr/>
        </p:nvSpPr>
        <p:spPr>
          <a:xfrm>
            <a:off x="2900515" y="603247"/>
            <a:ext cx="7728155" cy="967957"/>
          </a:xfrm>
          <a:prstGeom prst="rect">
            <a:avLst/>
          </a:prstGeom>
          <a:noFill/>
        </p:spPr>
        <p:txBody>
          <a:bodyPr wrap="square">
            <a:spAutoFit/>
          </a:bodyPr>
          <a:lstStyle/>
          <a:p>
            <a:pPr algn="r" rtl="1">
              <a:lnSpc>
                <a:spcPct val="150000"/>
              </a:lnSpc>
              <a:spcAft>
                <a:spcPts val="1000"/>
              </a:spcAft>
              <a:buNone/>
            </a:pPr>
            <a:r>
              <a:rPr lang="ar-SA" sz="2000" b="1" dirty="0">
                <a:effectLst/>
                <a:latin typeface="+mn-lt"/>
                <a:ea typeface="Calibri" panose="020F0502020204030204" pitchFamily="34" charset="0"/>
                <a:cs typeface="Calibri" panose="020F0502020204030204" pitchFamily="34" charset="0"/>
              </a:rPr>
              <a:t>تُستخدم الرسوم البيانية الشريطية للمتغيرات الفئوية والترتيبية والمنفصلة. أما إذا كان عدد الوحدات في متغير منفصل كبيرًا، فيمكن عرضه كمتغير متصل </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id="{2B493CB3-CEF3-A278-F953-4831D87BE96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73677" y="2343150"/>
            <a:ext cx="3667433" cy="3167480"/>
          </a:xfrm>
          <a:prstGeom prst="rect">
            <a:avLst/>
          </a:prstGeom>
          <a:noFill/>
          <a:ln>
            <a:noFill/>
          </a:ln>
        </p:spPr>
      </p:pic>
    </p:spTree>
    <p:extLst>
      <p:ext uri="{BB962C8B-B14F-4D97-AF65-F5344CB8AC3E}">
        <p14:creationId xmlns:p14="http://schemas.microsoft.com/office/powerpoint/2010/main" val="4285219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F3310EB3-36C1-5FD7-9EB9-AD163D5CCA21}"/>
              </a:ext>
            </a:extLst>
          </p:cNvPr>
          <p:cNvSpPr txBox="1"/>
          <p:nvPr/>
        </p:nvSpPr>
        <p:spPr>
          <a:xfrm>
            <a:off x="4070555" y="760564"/>
            <a:ext cx="6096000" cy="641971"/>
          </a:xfrm>
          <a:prstGeom prst="rect">
            <a:avLst/>
          </a:prstGeom>
          <a:noFill/>
        </p:spPr>
        <p:txBody>
          <a:bodyPr wrap="square">
            <a:spAutoFit/>
          </a:bodyPr>
          <a:lstStyle/>
          <a:p>
            <a:pPr algn="r" rtl="1">
              <a:lnSpc>
                <a:spcPct val="100000"/>
              </a:lnSpc>
              <a:spcAft>
                <a:spcPts val="1000"/>
              </a:spcAft>
              <a:buNone/>
            </a:pPr>
            <a:r>
              <a:rPr lang="ar-SA" sz="1800" b="1" dirty="0">
                <a:effectLst/>
                <a:latin typeface="+mn-lt"/>
                <a:ea typeface="Calibri" panose="020F0502020204030204" pitchFamily="34" charset="0"/>
                <a:cs typeface="Calibri" panose="020F0502020204030204" pitchFamily="34" charset="0"/>
              </a:rPr>
              <a:t>يجب استخدام الرسوم البيانية الخطية</a:t>
            </a:r>
            <a:br>
              <a:rPr lang="en-US" sz="1800" b="1" dirty="0">
                <a:effectLst/>
                <a:latin typeface="+mn-lt"/>
                <a:ea typeface="Calibri" panose="020F0502020204030204" pitchFamily="34" charset="0"/>
                <a:cs typeface="Calibri" panose="020F0502020204030204" pitchFamily="34" charset="0"/>
              </a:rPr>
            </a:br>
            <a:r>
              <a:rPr lang="ar-SA" sz="1800" b="1" dirty="0">
                <a:effectLst/>
                <a:latin typeface="+mn-lt"/>
                <a:ea typeface="Calibri" panose="020F0502020204030204" pitchFamily="34" charset="0"/>
                <a:cs typeface="Calibri" panose="020F0502020204030204" pitchFamily="34" charset="0"/>
              </a:rPr>
              <a:t>للمتغيرات المستمرة</a:t>
            </a:r>
            <a:r>
              <a:rPr lang="en-US" sz="1800" b="1" dirty="0">
                <a:effectLst/>
                <a:latin typeface="+mn-lt"/>
                <a:ea typeface="Calibri" panose="020F0502020204030204" pitchFamily="34" charset="0"/>
                <a:cs typeface="Calibri" panose="020F0502020204030204" pitchFamily="34" charset="0"/>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صورة 5">
            <a:extLst>
              <a:ext uri="{FF2B5EF4-FFF2-40B4-BE49-F238E27FC236}">
                <a16:creationId xmlns:a16="http://schemas.microsoft.com/office/drawing/2014/main" id="{6BA0CEFE-6313-0D6B-2562-6E3DA631DA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70555" y="2213610"/>
            <a:ext cx="3991897" cy="3115474"/>
          </a:xfrm>
          <a:prstGeom prst="rect">
            <a:avLst/>
          </a:prstGeom>
          <a:noFill/>
          <a:ln>
            <a:noFill/>
          </a:ln>
        </p:spPr>
      </p:pic>
    </p:spTree>
    <p:extLst>
      <p:ext uri="{BB962C8B-B14F-4D97-AF65-F5344CB8AC3E}">
        <p14:creationId xmlns:p14="http://schemas.microsoft.com/office/powerpoint/2010/main" val="28061829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2979667-4E09-A7E1-4044-78F99B97EC0C}"/>
              </a:ext>
            </a:extLst>
          </p:cNvPr>
          <p:cNvSpPr txBox="1"/>
          <p:nvPr/>
        </p:nvSpPr>
        <p:spPr>
          <a:xfrm>
            <a:off x="1691149" y="1033922"/>
            <a:ext cx="9153832" cy="1938992"/>
          </a:xfrm>
          <a:prstGeom prst="rect">
            <a:avLst/>
          </a:prstGeom>
          <a:noFill/>
        </p:spPr>
        <p:txBody>
          <a:bodyPr wrap="square">
            <a:spAutoFit/>
          </a:bodyPr>
          <a:lstStyle/>
          <a:p>
            <a:pPr algn="r" rtl="1">
              <a:lnSpc>
                <a:spcPct val="100000"/>
              </a:lnSpc>
              <a:spcAft>
                <a:spcPts val="1000"/>
              </a:spcAft>
              <a:buNone/>
            </a:pPr>
            <a:r>
              <a:rPr lang="ar-SA" sz="2400" b="1" dirty="0">
                <a:effectLst/>
                <a:latin typeface="+mn-lt"/>
                <a:ea typeface="Calibri" panose="020F0502020204030204" pitchFamily="34" charset="0"/>
                <a:cs typeface="Calibri" panose="020F0502020204030204" pitchFamily="34" charset="0"/>
              </a:rPr>
              <a:t>تُستخدم الرسوم البيانية الدائرية</a:t>
            </a:r>
            <a:br>
              <a:rPr lang="en-US" sz="2400" b="1" dirty="0">
                <a:effectLst/>
                <a:latin typeface="+mn-lt"/>
                <a:ea typeface="Calibri" panose="020F0502020204030204" pitchFamily="34" charset="0"/>
                <a:cs typeface="Calibri" panose="020F0502020204030204" pitchFamily="34" charset="0"/>
              </a:rPr>
            </a:br>
            <a:r>
              <a:rPr lang="ar-SA" sz="2400" b="1" dirty="0">
                <a:effectLst/>
                <a:latin typeface="+mn-lt"/>
                <a:ea typeface="Calibri" panose="020F0502020204030204" pitchFamily="34" charset="0"/>
                <a:cs typeface="Calibri" panose="020F0502020204030204" pitchFamily="34" charset="0"/>
              </a:rPr>
              <a:t>(وتُسمى أحيانًا بالرسوم البيانية الدائرية أو الدائرية) لعرض الأجزاء التي تُكوّن الكل. وهي مفيدة لمقارنة أحجام الأجزاء النسبية. ونظرًا لصعوبة مقارنة الرسوم البيانية الدائرية المختلفة، وصعوبة مقارنة زوايا قطاعات الدائرة المختلفة في كثير من الأحيان، يُفضّل أحيانًا اختيار أنواع أخرى من الرسوم البيانية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id="{E5CC8BD2-A316-AB06-537B-427C367384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59510" y="3179506"/>
            <a:ext cx="5433552" cy="3103306"/>
          </a:xfrm>
          <a:prstGeom prst="rect">
            <a:avLst/>
          </a:prstGeom>
          <a:noFill/>
          <a:ln>
            <a:noFill/>
          </a:ln>
        </p:spPr>
      </p:pic>
    </p:spTree>
    <p:extLst>
      <p:ext uri="{BB962C8B-B14F-4D97-AF65-F5344CB8AC3E}">
        <p14:creationId xmlns:p14="http://schemas.microsoft.com/office/powerpoint/2010/main" val="18017263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8C70D85-F8DC-B90C-817D-9A673C774668}"/>
              </a:ext>
            </a:extLst>
          </p:cNvPr>
          <p:cNvSpPr txBox="1"/>
          <p:nvPr/>
        </p:nvSpPr>
        <p:spPr>
          <a:xfrm>
            <a:off x="1779638" y="981636"/>
            <a:ext cx="8672051" cy="2195216"/>
          </a:xfrm>
          <a:prstGeom prst="rect">
            <a:avLst/>
          </a:prstGeom>
          <a:noFill/>
        </p:spPr>
        <p:txBody>
          <a:bodyPr wrap="square">
            <a:spAutoFit/>
          </a:bodyPr>
          <a:lstStyle/>
          <a:p>
            <a:pPr rtl="1">
              <a:lnSpc>
                <a:spcPct val="115000"/>
              </a:lnSpc>
              <a:spcAft>
                <a:spcPts val="1000"/>
              </a:spcAft>
              <a:buNone/>
            </a:pPr>
            <a:r>
              <a:rPr lang="ar-SA" sz="2000" b="1" dirty="0">
                <a:ea typeface="Calibri" panose="020F0502020204030204" pitchFamily="34" charset="0"/>
                <a:cs typeface="Calibri" panose="020F0502020204030204" pitchFamily="34" charset="0"/>
              </a:rPr>
              <a:t>تُستخدم المدرجات</a:t>
            </a:r>
            <a:br>
              <a:rPr lang="en-US" sz="2000" b="1" dirty="0">
                <a:ea typeface="Calibri" panose="020F0502020204030204" pitchFamily="34" charset="0"/>
                <a:cs typeface="Calibri" panose="020F0502020204030204" pitchFamily="34" charset="0"/>
              </a:rPr>
            </a:br>
            <a:r>
              <a:rPr lang="ar-SA" sz="2000" b="1" dirty="0">
                <a:ea typeface="Calibri" panose="020F0502020204030204" pitchFamily="34" charset="0"/>
                <a:cs typeface="Calibri" panose="020F0502020204030204" pitchFamily="34" charset="0"/>
              </a:rPr>
              <a:t>التكرارية عندما يُمثل المحور الرأسي تكرار البيانات المستمرة أو حدوثها، والتي تم تصنيفها إلى مجموعات، على سبيل المثال، 20-24 مترًا. عادةً ما تكون جميع الأعمدة متساوية العرض. ويمكن تحويلها إلى رسوم بيانية خطية عن طريق توصيل منتصف الجزء العلوي من كل عمود رأسي. المدرجات التكرارية ليست رسومًا بيانية شريطية متصلة، ولا يُنصح باستخدامها مع البيانات الفئوية (إلا إذا كان عدد الوحدات في كل مجموعة كبيرًا)</a:t>
            </a:r>
            <a:r>
              <a:rPr lang="en-US" sz="2000" b="1" dirty="0">
                <a:ea typeface="Calibri" panose="020F0502020204030204" pitchFamily="34" charset="0"/>
                <a:cs typeface="Calibri" panose="020F0502020204030204" pitchFamily="34" charset="0"/>
              </a:rPr>
              <a:t>.</a:t>
            </a:r>
          </a:p>
        </p:txBody>
      </p:sp>
      <p:pic>
        <p:nvPicPr>
          <p:cNvPr id="6" name="صورة 5">
            <a:extLst>
              <a:ext uri="{FF2B5EF4-FFF2-40B4-BE49-F238E27FC236}">
                <a16:creationId xmlns:a16="http://schemas.microsoft.com/office/drawing/2014/main" id="{FECC2F80-3572-B009-4B1F-A762BF1CB6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429000"/>
            <a:ext cx="5940405" cy="2793467"/>
          </a:xfrm>
          <a:prstGeom prst="rect">
            <a:avLst/>
          </a:prstGeom>
          <a:noFill/>
          <a:ln>
            <a:noFill/>
          </a:ln>
        </p:spPr>
      </p:pic>
    </p:spTree>
    <p:extLst>
      <p:ext uri="{BB962C8B-B14F-4D97-AF65-F5344CB8AC3E}">
        <p14:creationId xmlns:p14="http://schemas.microsoft.com/office/powerpoint/2010/main" val="15210739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2E1EF321-57B9-86C5-6E22-77F0FEB7B0F1}"/>
              </a:ext>
            </a:extLst>
          </p:cNvPr>
          <p:cNvSpPr txBox="1"/>
          <p:nvPr/>
        </p:nvSpPr>
        <p:spPr>
          <a:xfrm>
            <a:off x="1081548" y="646154"/>
            <a:ext cx="10530349" cy="4042132"/>
          </a:xfrm>
          <a:prstGeom prst="rect">
            <a:avLst/>
          </a:prstGeom>
          <a:noFill/>
        </p:spPr>
        <p:txBody>
          <a:bodyPr wrap="square">
            <a:spAutoFit/>
          </a:bodyPr>
          <a:lstStyle/>
          <a:p>
            <a:pPr algn="r" rtl="1">
              <a:lnSpc>
                <a:spcPct val="100000"/>
              </a:lnSpc>
              <a:spcAft>
                <a:spcPts val="1000"/>
              </a:spcAft>
              <a:buNone/>
            </a:pPr>
            <a:r>
              <a:rPr lang="ar-SA" sz="2400" b="1" dirty="0">
                <a:effectLst/>
                <a:ea typeface="Calibri" panose="020F0502020204030204" pitchFamily="34" charset="0"/>
                <a:cs typeface="Calibri" panose="020F0502020204030204" pitchFamily="34" charset="0"/>
              </a:rPr>
              <a:t>ما يمكن أن يخبرك به الرسم البياني</a:t>
            </a:r>
            <a:r>
              <a:rPr lang="en-US" sz="2400" b="1" dirty="0">
                <a:effectLst/>
                <a:ea typeface="Calibri" panose="020F0502020204030204" pitchFamily="34" charset="0"/>
                <a:cs typeface="Calibri" panose="020F0502020204030204" pitchFamily="34" charset="0"/>
              </a:rPr>
              <a:t>:</a:t>
            </a:r>
            <a:br>
              <a:rPr lang="en-US" sz="2400" b="1" dirty="0">
                <a:effectLst/>
                <a:ea typeface="Calibri" panose="020F0502020204030204" pitchFamily="34" charset="0"/>
                <a:cs typeface="Calibri" panose="020F0502020204030204" pitchFamily="34" charset="0"/>
              </a:rPr>
            </a:br>
            <a:r>
              <a:rPr lang="ar-SA" sz="2400" b="1" dirty="0">
                <a:effectLst/>
                <a:ea typeface="Calibri" panose="020F0502020204030204" pitchFamily="34" charset="0"/>
                <a:cs typeface="Calibri" panose="020F0502020204030204" pitchFamily="34" charset="0"/>
              </a:rPr>
              <a:t>يُظهر الرسم البياني الشكل العام لمتغير ما أو العلاقات بين المتغيرات. يُمثل الرسم البياني الخطي علاقة عددية أو رياضية، ولذلك فهو يحتوي على معلومات أكثر "مُضمنة" فيه مقارنةً بالرسوم البيانية الأخرى. يُمكن أحيانًا استخدام الرسوم البيانية الخطية للتنبؤ بقيم لم تُقاس، وذلك عن طريق استكمال أو استقراء الاتجاه، أو من خلال النظر إلى الشكل</a:t>
            </a:r>
            <a:r>
              <a:rPr lang="en-US" sz="2400" b="1" dirty="0">
                <a:effectLst/>
                <a:ea typeface="Calibri" panose="020F0502020204030204" pitchFamily="34" charset="0"/>
                <a:cs typeface="Calibri" panose="020F0502020204030204" pitchFamily="34" charset="0"/>
              </a:rPr>
              <a:t>. </a:t>
            </a:r>
            <a:endParaRPr lang="en-US" sz="2400" dirty="0">
              <a:effectLst/>
              <a:ea typeface="Calibri" panose="020F0502020204030204" pitchFamily="34" charset="0"/>
              <a:cs typeface="Arial" panose="020B0604020202020204" pitchFamily="34" charset="0"/>
            </a:endParaRPr>
          </a:p>
          <a:p>
            <a:pPr algn="r" rtl="1">
              <a:lnSpc>
                <a:spcPct val="100000"/>
              </a:lnSpc>
              <a:spcAft>
                <a:spcPts val="1000"/>
              </a:spcAft>
              <a:buNone/>
            </a:pPr>
            <a:r>
              <a:rPr lang="ar-SA" sz="2400" b="1" dirty="0">
                <a:effectLst/>
                <a:ea typeface="Calibri" panose="020F0502020204030204" pitchFamily="34" charset="0"/>
                <a:cs typeface="Calibri" panose="020F0502020204030204" pitchFamily="34" charset="0"/>
              </a:rPr>
              <a:t>القيود</a:t>
            </a:r>
            <a:r>
              <a:rPr lang="en-US" sz="2400" b="1" dirty="0">
                <a:effectLst/>
                <a:ea typeface="Calibri" panose="020F0502020204030204" pitchFamily="34" charset="0"/>
                <a:cs typeface="Calibri" panose="020F0502020204030204" pitchFamily="34" charset="0"/>
              </a:rPr>
              <a:t>:</a:t>
            </a:r>
            <a:endParaRPr lang="en-US" sz="2400" dirty="0">
              <a:effectLs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400" b="1" dirty="0">
                <a:effectLst/>
                <a:ea typeface="Calibri" panose="020F0502020204030204" pitchFamily="34" charset="0"/>
                <a:cs typeface="Calibri" panose="020F0502020204030204" pitchFamily="34" charset="0"/>
              </a:rPr>
              <a:t>يمكن للرسوم البيانية أن تُخبرك بالكثير عن تصميم البحث، لكنها لا تُخبرك بكل شيء. على سبيل المثال، لا تُخبرك عادةً بالمتغيرات التي تم ضبطها، أو حجم العينة، أو طريقة القياس. لذا، هناك العديد من الأسئلة التي يجب طرحها لمعرفة مدى صحة وموثوقية البحث، وكذلك السياق الفعلي له</a:t>
            </a:r>
            <a:r>
              <a:rPr lang="en-US" sz="2400" b="1" dirty="0">
                <a:effectLst/>
                <a:ea typeface="Calibri" panose="020F0502020204030204" pitchFamily="34" charset="0"/>
                <a:cs typeface="Calibri" panose="020F0502020204030204" pitchFamily="34" charset="0"/>
              </a:rPr>
              <a:t>.</a:t>
            </a:r>
            <a:endParaRPr lang="en-US" sz="24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75461176"/>
      </p:ext>
    </p:extLst>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5A06A93-C7AC-7833-5771-B221C65E668C}"/>
              </a:ext>
            </a:extLst>
          </p:cNvPr>
          <p:cNvSpPr txBox="1"/>
          <p:nvPr/>
        </p:nvSpPr>
        <p:spPr>
          <a:xfrm>
            <a:off x="1219200" y="635505"/>
            <a:ext cx="9832257" cy="2933304"/>
          </a:xfrm>
          <a:prstGeom prst="rect">
            <a:avLst/>
          </a:prstGeom>
          <a:noFill/>
        </p:spPr>
        <p:txBody>
          <a:bodyPr wrap="square">
            <a:spAutoFit/>
          </a:bodyPr>
          <a:lstStyle/>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يمكن تمديد أو تقليص المقاييس على المحاور للتأكيد على جانب واحد من العلاقة أو لتوضيح نقطة قد لا تكون مبررة بالبيانات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يُشير الرسم البياني إلى وجود علاقة، لكنه لا يُشير بالضرورة إلى السبب. على سبيل المثال، قد يُظهر الرسم البياني أن أسعار المنازل كانت أقل في مارس مقارنةً بفبراير، لكنه لا يُوضح سبب ذلك. قد نستنتج أن السبب هو ارتفاع أسعار الفائدة</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586888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7C74231-E92A-DA27-7467-68E9CFFB7DAD}"/>
              </a:ext>
            </a:extLst>
          </p:cNvPr>
          <p:cNvSpPr txBox="1"/>
          <p:nvPr/>
        </p:nvSpPr>
        <p:spPr>
          <a:xfrm>
            <a:off x="1592825" y="994953"/>
            <a:ext cx="9940413" cy="3189784"/>
          </a:xfrm>
          <a:prstGeom prst="rect">
            <a:avLst/>
          </a:prstGeom>
          <a:noFill/>
        </p:spPr>
        <p:txBody>
          <a:bodyPr wrap="square">
            <a:spAutoFit/>
          </a:bodyPr>
          <a:lstStyle/>
          <a:p>
            <a:pPr algn="r" rtl="1">
              <a:lnSpc>
                <a:spcPct val="150000"/>
              </a:lnSpc>
              <a:spcAft>
                <a:spcPts val="1000"/>
              </a:spcAft>
              <a:buNone/>
            </a:pPr>
            <a:r>
              <a:rPr lang="ar-SA" sz="2400" b="1" u="sng" dirty="0">
                <a:solidFill>
                  <a:schemeClr val="tx1"/>
                </a:solidFill>
                <a:effectLst/>
                <a:latin typeface="+mn-lt"/>
                <a:ea typeface="Calibri" panose="020F0502020204030204" pitchFamily="34" charset="0"/>
                <a:cs typeface="Calibri" panose="020F0502020204030204" pitchFamily="34" charset="0"/>
                <a:hlinkClick r:id="rId2"/>
              </a:rPr>
              <a:t>حدد غوت ودوغان، </a:t>
            </a:r>
            <a:r>
              <a:rPr lang="ar-SA" sz="2400" b="1" dirty="0">
                <a:effectLst/>
                <a:latin typeface="+mn-lt"/>
                <a:ea typeface="Calibri" panose="020F0502020204030204" pitchFamily="34" charset="0"/>
                <a:cs typeface="Calibri" panose="020F0502020204030204" pitchFamily="34" charset="0"/>
              </a:rPr>
              <a:t>عند تفسيرهما للجداول والرسوم البيانية، مستويات من التعقيد في قراءة البيانات المعروضة في الجداول والرسوم البيانية وتفسيرها وتحليلها. وتشمل هذه المستويات</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قراءة بيانات محددة من نقاط على الجدول أو الرسم البياني (سهل)</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اختيار أجزاء من البيانات ذات الصلة من مجموعات بيانات معقدة (أكثر تعقيدًا)</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تحديد وتفسير الأنماط ضمن أنواع مختلفة من البيانات (الأكثر تعقيدًا)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057625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24EE209-01F3-0DA2-8EB1-6D366ED5C4E3}"/>
              </a:ext>
            </a:extLst>
          </p:cNvPr>
          <p:cNvSpPr txBox="1"/>
          <p:nvPr/>
        </p:nvSpPr>
        <p:spPr>
          <a:xfrm>
            <a:off x="1199535" y="623692"/>
            <a:ext cx="9792929" cy="1143903"/>
          </a:xfrm>
          <a:prstGeom prst="rect">
            <a:avLst/>
          </a:prstGeom>
          <a:noFill/>
        </p:spPr>
        <p:txBody>
          <a:bodyPr wrap="square">
            <a:spAutoFit/>
          </a:bodyPr>
          <a:lstStyle/>
          <a:p>
            <a:pPr algn="r" rtl="1">
              <a:spcAft>
                <a:spcPts val="1000"/>
              </a:spcAft>
              <a:buNone/>
            </a:pPr>
            <a:r>
              <a:rPr lang="ar-SA" sz="2000" b="1" u="sng" dirty="0">
                <a:solidFill>
                  <a:schemeClr val="tx1"/>
                </a:solidFill>
                <a:effectLst/>
                <a:latin typeface="+mn-lt"/>
                <a:ea typeface="Calibri" panose="020F0502020204030204" pitchFamily="34" charset="0"/>
                <a:cs typeface="Calibri" panose="020F0502020204030204" pitchFamily="34" charset="0"/>
                <a:hlinkClick r:id="rId2"/>
              </a:rPr>
              <a:t>أظهرت دراسة أجريت</a:t>
            </a:r>
            <a:r>
              <a:rPr lang="en-US" sz="2000" b="1" dirty="0">
                <a:effectLst/>
                <a:latin typeface="+mn-lt"/>
                <a:ea typeface="Calibri" panose="020F0502020204030204" pitchFamily="34" charset="0"/>
                <a:cs typeface="Calibri" panose="020F0502020204030204" pitchFamily="34" charset="0"/>
              </a:rPr>
              <a:t> </a:t>
            </a:r>
            <a:r>
              <a:rPr lang="ar-SA" sz="2000" b="1" dirty="0">
                <a:effectLst/>
                <a:latin typeface="+mn-lt"/>
                <a:ea typeface="Calibri" panose="020F0502020204030204" pitchFamily="34" charset="0"/>
                <a:cs typeface="Calibri" panose="020F0502020204030204" pitchFamily="34" charset="0"/>
              </a:rPr>
              <a:t>على طلاب تتراوح أعمارهم بين 12 و 14 عامًا أن الطلاب لاحظوا أنماط الرسوم البيانية الخطية بطرق مختلفة. وقد تم تجميع إجاباتهم في خمس فئات</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spcAft>
                <a:spcPts val="1000"/>
              </a:spcAft>
              <a:buNone/>
            </a:pPr>
            <a:r>
              <a:rPr lang="ar-SA" sz="2000" b="1" dirty="0">
                <a:effectLst/>
                <a:latin typeface="+mn-lt"/>
                <a:ea typeface="Calibri" panose="020F0502020204030204" pitchFamily="34" charset="0"/>
                <a:cs typeface="Calibri" panose="020F0502020204030204" pitchFamily="34" charset="0"/>
              </a:rPr>
              <a:t>كيف فسر الطلاب الرسوم البيانية الخطية</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4" name="جدول 3">
            <a:extLst>
              <a:ext uri="{FF2B5EF4-FFF2-40B4-BE49-F238E27FC236}">
                <a16:creationId xmlns:a16="http://schemas.microsoft.com/office/drawing/2014/main" id="{414F185F-487B-0109-510D-CDBD071C042D}"/>
              </a:ext>
            </a:extLst>
          </p:cNvPr>
          <p:cNvGraphicFramePr>
            <a:graphicFrameLocks noGrp="1"/>
          </p:cNvGraphicFramePr>
          <p:nvPr>
            <p:extLst>
              <p:ext uri="{D42A27DB-BD31-4B8C-83A1-F6EECF244321}">
                <p14:modId xmlns:p14="http://schemas.microsoft.com/office/powerpoint/2010/main" val="4028760369"/>
              </p:ext>
            </p:extLst>
          </p:nvPr>
        </p:nvGraphicFramePr>
        <p:xfrm>
          <a:off x="1691148" y="1767595"/>
          <a:ext cx="9792930" cy="4721696"/>
        </p:xfrm>
        <a:graphic>
          <a:graphicData uri="http://schemas.openxmlformats.org/drawingml/2006/table">
            <a:tbl>
              <a:tblPr firstRow="1" firstCol="1" bandRow="1">
                <a:tableStyleId>{5C22544A-7EE6-4342-B048-85BDC9FD1C3A}</a:tableStyleId>
              </a:tblPr>
              <a:tblGrid>
                <a:gridCol w="3264310">
                  <a:extLst>
                    <a:ext uri="{9D8B030D-6E8A-4147-A177-3AD203B41FA5}">
                      <a16:colId xmlns:a16="http://schemas.microsoft.com/office/drawing/2014/main" val="3480929943"/>
                    </a:ext>
                  </a:extLst>
                </a:gridCol>
                <a:gridCol w="3264310">
                  <a:extLst>
                    <a:ext uri="{9D8B030D-6E8A-4147-A177-3AD203B41FA5}">
                      <a16:colId xmlns:a16="http://schemas.microsoft.com/office/drawing/2014/main" val="542646250"/>
                    </a:ext>
                  </a:extLst>
                </a:gridCol>
                <a:gridCol w="3264310">
                  <a:extLst>
                    <a:ext uri="{9D8B030D-6E8A-4147-A177-3AD203B41FA5}">
                      <a16:colId xmlns:a16="http://schemas.microsoft.com/office/drawing/2014/main" val="566637"/>
                    </a:ext>
                  </a:extLst>
                </a:gridCol>
              </a:tblGrid>
              <a:tr h="348109">
                <a:tc>
                  <a:txBody>
                    <a:bodyPr/>
                    <a:lstStyle/>
                    <a:p>
                      <a:pPr algn="ctr" rtl="1">
                        <a:lnSpc>
                          <a:spcPct val="115000"/>
                        </a:lnSpc>
                        <a:spcAft>
                          <a:spcPts val="1000"/>
                        </a:spcAft>
                        <a:buNone/>
                      </a:pPr>
                      <a:r>
                        <a:rPr lang="ar-SA" sz="1600">
                          <a:effectLst/>
                        </a:rPr>
                        <a:t>فئة</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a:effectLst/>
                        </a:rPr>
                        <a:t>وصف</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dirty="0">
                          <a:effectLst/>
                        </a:rPr>
                        <a:t>مثال على إجابة الطالب</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extLst>
                  <a:ext uri="{0D108BD9-81ED-4DB2-BD59-A6C34878D82A}">
                    <a16:rowId xmlns:a16="http://schemas.microsoft.com/office/drawing/2014/main" val="1525977000"/>
                  </a:ext>
                </a:extLst>
              </a:tr>
              <a:tr h="349741">
                <a:tc>
                  <a:txBody>
                    <a:bodyPr/>
                    <a:lstStyle/>
                    <a:p>
                      <a:pPr algn="ctr" rtl="1">
                        <a:lnSpc>
                          <a:spcPct val="115000"/>
                        </a:lnSpc>
                        <a:spcAft>
                          <a:spcPts val="1000"/>
                        </a:spcAft>
                        <a:buNone/>
                      </a:pPr>
                      <a:r>
                        <a:rPr lang="ar-SA" sz="1600">
                          <a:effectLst/>
                        </a:rPr>
                        <a:t>لا يوجد نمط</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en-US" sz="1600">
                          <a:effectLst/>
                        </a:rPr>
                        <a:t>-</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en-US" sz="1600" dirty="0">
                          <a:effectLst/>
                        </a:rPr>
                        <a:t>-</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extLst>
                  <a:ext uri="{0D108BD9-81ED-4DB2-BD59-A6C34878D82A}">
                    <a16:rowId xmlns:a16="http://schemas.microsoft.com/office/drawing/2014/main" val="851247570"/>
                  </a:ext>
                </a:extLst>
              </a:tr>
              <a:tr h="1501303">
                <a:tc>
                  <a:txBody>
                    <a:bodyPr/>
                    <a:lstStyle/>
                    <a:p>
                      <a:pPr algn="ctr" rtl="1">
                        <a:lnSpc>
                          <a:spcPct val="115000"/>
                        </a:lnSpc>
                        <a:spcAft>
                          <a:spcPts val="1000"/>
                        </a:spcAft>
                        <a:buNone/>
                      </a:pPr>
                      <a:r>
                        <a:rPr lang="ar-SA" sz="1600" b="1">
                          <a:effectLst/>
                        </a:rPr>
                        <a:t>الأنماط العددية</a:t>
                      </a:r>
                      <a:endParaRPr lang="en-US" sz="1050" b="1">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تم تحديد أنماط عددية ناتجة عن أحد المحورين أو كليهما. لم تكن هذه الأنماط ذات صلة بـ"رسائل" الرسوم البيانية. وقد شتتت هذه الأنماط العددية الواضحة انتباه بعض الطلاب عن تعميم العلاقات</a:t>
                      </a:r>
                      <a:r>
                        <a:rPr lang="en-US" sz="1600" b="1" dirty="0">
                          <a:effectLst/>
                        </a:rPr>
                        <a:t>.</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الأرقام إذا تم ترتيبها بالترتيب تكون زوجية، فردية، فردية، زوجية وهكذا</a:t>
                      </a:r>
                      <a:r>
                        <a:rPr lang="en-US" sz="1600" b="1" dirty="0">
                          <a:effectLst/>
                        </a:rPr>
                        <a:t>.</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extLst>
                  <a:ext uri="{0D108BD9-81ED-4DB2-BD59-A6C34878D82A}">
                    <a16:rowId xmlns:a16="http://schemas.microsoft.com/office/drawing/2014/main" val="1271398614"/>
                  </a:ext>
                </a:extLst>
              </a:tr>
              <a:tr h="673131">
                <a:tc>
                  <a:txBody>
                    <a:bodyPr/>
                    <a:lstStyle/>
                    <a:p>
                      <a:pPr algn="ctr" rtl="1">
                        <a:lnSpc>
                          <a:spcPct val="115000"/>
                        </a:lnSpc>
                        <a:spcAft>
                          <a:spcPts val="1000"/>
                        </a:spcAft>
                        <a:buNone/>
                      </a:pPr>
                      <a:r>
                        <a:rPr lang="ar-SA" sz="1600" b="1">
                          <a:effectLst/>
                        </a:rPr>
                        <a:t>الأنماط الرسومية</a:t>
                      </a:r>
                      <a:endParaRPr lang="en-US" sz="1050" b="1">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وصفوا شكل الخط أو اتجاهه. لم يربط هؤلاء الطلاب هذا الشكل بما تمثله المحاور</a:t>
                      </a:r>
                      <a:r>
                        <a:rPr lang="en-US" sz="1600" b="1" dirty="0">
                          <a:effectLst/>
                        </a:rPr>
                        <a:t>.</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ينزل ثم يصعد مرة أخرى</a:t>
                      </a:r>
                      <a:r>
                        <a:rPr lang="en-US" sz="1600" b="1" dirty="0">
                          <a:effectLst/>
                        </a:rPr>
                        <a:t>.</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extLst>
                  <a:ext uri="{0D108BD9-81ED-4DB2-BD59-A6C34878D82A}">
                    <a16:rowId xmlns:a16="http://schemas.microsoft.com/office/drawing/2014/main" val="3035566019"/>
                  </a:ext>
                </a:extLst>
              </a:tr>
              <a:tr h="924706">
                <a:tc>
                  <a:txBody>
                    <a:bodyPr/>
                    <a:lstStyle/>
                    <a:p>
                      <a:pPr algn="ctr" rtl="1">
                        <a:lnSpc>
                          <a:spcPct val="115000"/>
                        </a:lnSpc>
                        <a:spcAft>
                          <a:spcPts val="1000"/>
                        </a:spcAft>
                        <a:buNone/>
                      </a:pPr>
                      <a:r>
                        <a:rPr lang="ar-SA" sz="1600" b="1">
                          <a:effectLst/>
                        </a:rPr>
                        <a:t>اتجاهات غير مترابطة في المتغير</a:t>
                      </a:r>
                      <a:endParaRPr lang="en-US" sz="1050" b="1">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وصف اتجاهاً عاماً في المتغيرات المنفصلة لكنه لم يربطها ببعضها البعض، أو وصف اتجاهاً في متغير واحد دون الآخر</a:t>
                      </a:r>
                      <a:r>
                        <a:rPr lang="en-US" sz="1600" b="1" dirty="0">
                          <a:effectLst/>
                        </a:rPr>
                        <a:t>.</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انخفض طول الظل</a:t>
                      </a:r>
                      <a:r>
                        <a:rPr lang="en-US" sz="1600" b="1" dirty="0">
                          <a:effectLst/>
                        </a:rPr>
                        <a:t>.</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extLst>
                  <a:ext uri="{0D108BD9-81ED-4DB2-BD59-A6C34878D82A}">
                    <a16:rowId xmlns:a16="http://schemas.microsoft.com/office/drawing/2014/main" val="2687235494"/>
                  </a:ext>
                </a:extLst>
              </a:tr>
              <a:tr h="924706">
                <a:tc>
                  <a:txBody>
                    <a:bodyPr/>
                    <a:lstStyle/>
                    <a:p>
                      <a:pPr algn="ctr" rtl="1">
                        <a:lnSpc>
                          <a:spcPct val="115000"/>
                        </a:lnSpc>
                        <a:spcAft>
                          <a:spcPts val="1000"/>
                        </a:spcAft>
                        <a:buNone/>
                      </a:pPr>
                      <a:r>
                        <a:rPr lang="ar-SA" sz="1600" b="1" dirty="0">
                          <a:effectLst/>
                        </a:rPr>
                        <a:t>العلاقات العامة بين المتغيرات</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استطعنا تعميم العلاقة بين المتغيرات التابعة والمستقلة. ويبدو أن الخبرة السابقة بالسياق كانت عاملاً في القدرة على وضع التعميمات</a:t>
                      </a:r>
                      <a:r>
                        <a:rPr lang="en-US" sz="1600" b="1" dirty="0">
                          <a:effectLst/>
                        </a:rPr>
                        <a:t>.</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tc>
                  <a:txBody>
                    <a:bodyPr/>
                    <a:lstStyle/>
                    <a:p>
                      <a:pPr algn="ctr" rtl="1">
                        <a:lnSpc>
                          <a:spcPct val="115000"/>
                        </a:lnSpc>
                        <a:spcAft>
                          <a:spcPts val="1000"/>
                        </a:spcAft>
                        <a:buNone/>
                      </a:pPr>
                      <a:r>
                        <a:rPr lang="ar-SA" sz="1600" b="1" dirty="0">
                          <a:effectLst/>
                        </a:rPr>
                        <a:t>كلما ارتفع ارتفاع سقوط الكرة، ارتفع ارتدادها</a:t>
                      </a:r>
                      <a:r>
                        <a:rPr lang="en-US" sz="1600" b="1" dirty="0">
                          <a:effectLst/>
                        </a:rPr>
                        <a:t>. </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8136" marR="38136" marT="38136" marB="38136" anchor="ctr"/>
                </a:tc>
                <a:extLst>
                  <a:ext uri="{0D108BD9-81ED-4DB2-BD59-A6C34878D82A}">
                    <a16:rowId xmlns:a16="http://schemas.microsoft.com/office/drawing/2014/main" val="3804558082"/>
                  </a:ext>
                </a:extLst>
              </a:tr>
            </a:tbl>
          </a:graphicData>
        </a:graphic>
      </p:graphicFrame>
    </p:spTree>
    <p:extLst>
      <p:ext uri="{BB962C8B-B14F-4D97-AF65-F5344CB8AC3E}">
        <p14:creationId xmlns:p14="http://schemas.microsoft.com/office/powerpoint/2010/main" val="9270695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ACC6068-C9A1-719B-60EF-AA375AAAE0AE}"/>
              </a:ext>
            </a:extLst>
          </p:cNvPr>
          <p:cNvSpPr txBox="1"/>
          <p:nvPr/>
        </p:nvSpPr>
        <p:spPr>
          <a:xfrm>
            <a:off x="1347019" y="562333"/>
            <a:ext cx="9930581" cy="2262158"/>
          </a:xfrm>
          <a:prstGeom prst="rect">
            <a:avLst/>
          </a:prstGeom>
          <a:noFill/>
        </p:spPr>
        <p:txBody>
          <a:bodyPr wrap="square">
            <a:spAutoFit/>
          </a:bodyPr>
          <a:lstStyle/>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الأسئلة الرئيسية التي يجب طرحها</a:t>
            </a:r>
            <a:r>
              <a:rPr lang="en-US" sz="2000" b="1" dirty="0">
                <a:effectLst/>
                <a:latin typeface="+mn-lt"/>
                <a:ea typeface="Calibri" panose="020F0502020204030204" pitchFamily="34" charset="0"/>
                <a:cs typeface="Calibri" panose="020F0502020204030204" pitchFamily="34" charset="0"/>
              </a:rPr>
              <a:t>:</a:t>
            </a:r>
            <a:br>
              <a:rPr lang="en-US" sz="2000" b="1" dirty="0">
                <a:effectLst/>
                <a:latin typeface="+mn-lt"/>
                <a:ea typeface="Calibri" panose="020F0502020204030204" pitchFamily="34" charset="0"/>
                <a:cs typeface="Calibri" panose="020F0502020204030204" pitchFamily="34" charset="0"/>
              </a:rPr>
            </a:br>
            <a:r>
              <a:rPr lang="ar-SA" sz="2000" b="1" dirty="0">
                <a:effectLst/>
                <a:latin typeface="+mn-lt"/>
                <a:ea typeface="Calibri" panose="020F0502020204030204" pitchFamily="34" charset="0"/>
                <a:cs typeface="Calibri" panose="020F0502020204030204" pitchFamily="34" charset="0"/>
              </a:rPr>
              <a:t>الأسئلة أدناه</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مساعدة الطلاب على نقد جداولهم ورسومهم البيانية وجداول ورسوم الآخرين</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توفير نقاط </a:t>
            </a:r>
            <a:r>
              <a:rPr lang="ar-SA" sz="2400" b="1" dirty="0">
                <a:effectLst/>
                <a:latin typeface="+mn-lt"/>
                <a:ea typeface="Calibri" panose="020F0502020204030204" pitchFamily="34" charset="0"/>
                <a:cs typeface="Calibri" panose="020F0502020204030204" pitchFamily="34" charset="0"/>
              </a:rPr>
              <a:t>تعليمية</a:t>
            </a:r>
            <a:r>
              <a:rPr lang="ar-SA" sz="2000" b="1" dirty="0">
                <a:effectLst/>
                <a:latin typeface="+mn-lt"/>
                <a:ea typeface="Calibri" panose="020F0502020204030204" pitchFamily="34" charset="0"/>
                <a:cs typeface="Calibri" panose="020F0502020204030204" pitchFamily="34" charset="0"/>
              </a:rPr>
              <a:t> مفيدة للمعلمين أثناء تخطيطهم للتعلم التالي</a:t>
            </a:r>
            <a:endParaRPr lang="en-US" sz="2000" dirty="0">
              <a:effectLst/>
              <a:latin typeface="+mn-lt"/>
              <a:ea typeface="Calibri" panose="020F0502020204030204" pitchFamily="34" charset="0"/>
              <a:cs typeface="Arial" panose="020B0604020202020204" pitchFamily="34" charset="0"/>
            </a:endParaRPr>
          </a:p>
          <a:p>
            <a:pPr algn="r" rtl="1">
              <a:lnSpc>
                <a:spcPct val="100000"/>
              </a:lnSpc>
              <a:spcAft>
                <a:spcPts val="1000"/>
              </a:spcAft>
              <a:buNone/>
            </a:pPr>
            <a:r>
              <a:rPr lang="ar-SA" sz="2000" b="1" dirty="0">
                <a:effectLst/>
                <a:latin typeface="+mn-lt"/>
                <a:ea typeface="Calibri" panose="020F0502020204030204" pitchFamily="34" charset="0"/>
                <a:cs typeface="Calibri" panose="020F0502020204030204" pitchFamily="34" charset="0"/>
              </a:rPr>
              <a:t>يحتاج المعلمون إلى مراعاة أعمار طلابهم وإعادة صياغة المحتوى بما يتناسب مع مستواهم</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63502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a:extLst>
              <a:ext uri="{FF2B5EF4-FFF2-40B4-BE49-F238E27FC236}">
                <a16:creationId xmlns:a16="http://schemas.microsoft.com/office/drawing/2014/main" id="{749A6CF1-34C7-5FA4-85CD-923096EED8CA}"/>
              </a:ext>
            </a:extLst>
          </p:cNvPr>
          <p:cNvGraphicFramePr>
            <a:graphicFrameLocks noGrp="1"/>
          </p:cNvGraphicFramePr>
          <p:nvPr>
            <p:extLst>
              <p:ext uri="{D42A27DB-BD31-4B8C-83A1-F6EECF244321}">
                <p14:modId xmlns:p14="http://schemas.microsoft.com/office/powerpoint/2010/main" val="1969396996"/>
              </p:ext>
            </p:extLst>
          </p:nvPr>
        </p:nvGraphicFramePr>
        <p:xfrm>
          <a:off x="2182895" y="682641"/>
          <a:ext cx="8888095" cy="5599748"/>
        </p:xfrm>
        <a:graphic>
          <a:graphicData uri="http://schemas.openxmlformats.org/drawingml/2006/table">
            <a:tbl>
              <a:tblPr firstRow="1" firstCol="1" bandRow="1">
                <a:tableStyleId>{3C2FFA5D-87B4-456A-9821-1D502468CF0F}</a:tableStyleId>
              </a:tblPr>
              <a:tblGrid>
                <a:gridCol w="8888095">
                  <a:extLst>
                    <a:ext uri="{9D8B030D-6E8A-4147-A177-3AD203B41FA5}">
                      <a16:colId xmlns:a16="http://schemas.microsoft.com/office/drawing/2014/main" val="714497482"/>
                    </a:ext>
                  </a:extLst>
                </a:gridCol>
              </a:tblGrid>
              <a:tr h="3810701">
                <a:tc>
                  <a:txBody>
                    <a:bodyPr/>
                    <a:lstStyle/>
                    <a:p>
                      <a:pPr algn="r" rtl="1">
                        <a:lnSpc>
                          <a:spcPct val="150000"/>
                        </a:lnSpc>
                        <a:spcAft>
                          <a:spcPts val="1000"/>
                        </a:spcAft>
                        <a:buNone/>
                      </a:pPr>
                      <a:r>
                        <a:rPr lang="ar-SA" sz="2000" b="1" dirty="0">
                          <a:solidFill>
                            <a:schemeClr val="tx1"/>
                          </a:solidFill>
                          <a:effectLst/>
                        </a:rPr>
                        <a:t>أسئلة</a:t>
                      </a:r>
                      <a:endParaRPr lang="en-US" sz="2000" b="1" dirty="0">
                        <a:solidFill>
                          <a:schemeClr val="tx1"/>
                        </a:solidFill>
                        <a:effectLst/>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solidFill>
                            <a:schemeClr val="tx1"/>
                          </a:solidFill>
                          <a:effectLst/>
                        </a:rPr>
                        <a:t>هل المعلومات المعروضة مناسبة لتصميم التحقيق؟</a:t>
                      </a:r>
                      <a:endParaRPr lang="en-US" sz="2000" b="1" dirty="0">
                        <a:solidFill>
                          <a:schemeClr val="tx1"/>
                        </a:solidFill>
                        <a:effectLst/>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solidFill>
                            <a:schemeClr val="tx1"/>
                          </a:solidFill>
                          <a:effectLst/>
                        </a:rPr>
                        <a:t>ما الذي لا يوضحه لنا الجدول أو الرسم البياني بشأن تصميم التحقيق؟</a:t>
                      </a:r>
                      <a:endParaRPr lang="en-US" sz="2000" b="1" dirty="0">
                        <a:solidFill>
                          <a:schemeClr val="tx1"/>
                        </a:solidFill>
                        <a:effectLst/>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solidFill>
                            <a:schemeClr val="tx1"/>
                          </a:solidFill>
                          <a:effectLst/>
                        </a:rPr>
                        <a:t>ماذا تخبرنا المعلومات الواردة في الجدول أو الرسم البياني؟ (هل توجد أي أنماط في البيانات؟)</a:t>
                      </a:r>
                      <a:endParaRPr lang="en-US" sz="2000" b="1" dirty="0">
                        <a:solidFill>
                          <a:schemeClr val="tx1"/>
                        </a:solidFill>
                        <a:effectLst/>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solidFill>
                            <a:schemeClr val="tx1"/>
                          </a:solidFill>
                          <a:effectLst/>
                        </a:rPr>
                        <a:t>ما الذي لا تخبرنا به البيانات المعروضة والذي قد يبطل تفسيرنا؟</a:t>
                      </a:r>
                      <a:endParaRPr lang="en-US" sz="2000" b="1" dirty="0">
                        <a:solidFill>
                          <a:schemeClr val="tx1"/>
                        </a:solidFill>
                        <a:effectLst/>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solidFill>
                            <a:schemeClr val="tx1"/>
                          </a:solidFill>
                          <a:effectLst/>
                        </a:rPr>
                        <a:t>هل تشير الأنماط إلى وجود ارتباط، أو اختلاف، أو تغيير بين المتغيرات؟</a:t>
                      </a:r>
                      <a:endParaRPr lang="en-US" sz="2000" b="1" dirty="0">
                        <a:solidFill>
                          <a:schemeClr val="tx1"/>
                        </a:solidFill>
                        <a:effectLst/>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solidFill>
                            <a:schemeClr val="tx1"/>
                          </a:solidFill>
                          <a:effectLst/>
                        </a:rPr>
                        <a:t>هل يمكننا استخدام النمط الموجود في البيانات للتنبؤ والتعميم؟ (يشمل ذلك إدراك قيود عرض البيانات)</a:t>
                      </a:r>
                      <a:r>
                        <a:rPr lang="en-US" sz="2000" b="1" dirty="0">
                          <a:solidFill>
                            <a:schemeClr val="tx1"/>
                          </a:solidFill>
                          <a:effectLst/>
                        </a:rPr>
                        <a:t>.</a:t>
                      </a: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solidFill>
                            <a:schemeClr val="tx1"/>
                          </a:solidFill>
                          <a:effectLst/>
                        </a:rPr>
                        <a:t>هل توجد تفسيرات بديلة لنمط البيانات؟ هل من الممكن أن تكون هناك عوامل أخرى وراء هذا النمط؟ هل تم تحديد قيود البيانات بوضوح؟</a:t>
                      </a:r>
                      <a:endParaRPr lang="en-US" sz="2000" b="1" dirty="0">
                        <a:solidFill>
                          <a:schemeClr val="tx1"/>
                        </a:solidFill>
                        <a:effectLst/>
                      </a:endParaRPr>
                    </a:p>
                    <a:p>
                      <a:pPr algn="r" rtl="1">
                        <a:lnSpc>
                          <a:spcPct val="150000"/>
                        </a:lnSpc>
                        <a:spcAft>
                          <a:spcPts val="1000"/>
                        </a:spcAft>
                        <a:buNone/>
                      </a:pPr>
                      <a:r>
                        <a:rPr lang="ar-SA" sz="2000" b="1" dirty="0">
                          <a:solidFill>
                            <a:schemeClr val="tx1"/>
                          </a:solidFill>
                          <a:effectLst/>
                        </a:rPr>
                        <a:t>مقتبس من غوت ودوغان</a:t>
                      </a:r>
                      <a:r>
                        <a:rPr lang="en-US" sz="2000" b="1" dirty="0">
                          <a:solidFill>
                            <a:schemeClr val="tx1"/>
                          </a:solidFill>
                          <a:effectLst/>
                        </a:rPr>
                        <a:t> (2003) </a:t>
                      </a:r>
                      <a:endParaRPr lang="en-US" sz="20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solidFill>
                      <a:schemeClr val="accent1">
                        <a:lumMod val="60000"/>
                        <a:lumOff val="40000"/>
                      </a:schemeClr>
                    </a:solidFill>
                  </a:tcPr>
                </a:tc>
                <a:extLst>
                  <a:ext uri="{0D108BD9-81ED-4DB2-BD59-A6C34878D82A}">
                    <a16:rowId xmlns:a16="http://schemas.microsoft.com/office/drawing/2014/main" val="3721517625"/>
                  </a:ext>
                </a:extLst>
              </a:tr>
            </a:tbl>
          </a:graphicData>
        </a:graphic>
      </p:graphicFrame>
    </p:spTree>
    <p:extLst>
      <p:ext uri="{BB962C8B-B14F-4D97-AF65-F5344CB8AC3E}">
        <p14:creationId xmlns:p14="http://schemas.microsoft.com/office/powerpoint/2010/main" val="665347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5CDEFB6-BF92-2C1E-4AC2-1722F046A27A}"/>
              </a:ext>
            </a:extLst>
          </p:cNvPr>
          <p:cNvSpPr txBox="1"/>
          <p:nvPr/>
        </p:nvSpPr>
        <p:spPr>
          <a:xfrm>
            <a:off x="314633" y="473854"/>
            <a:ext cx="11552902" cy="6020623"/>
          </a:xfrm>
          <a:prstGeom prst="rect">
            <a:avLst/>
          </a:prstGeom>
          <a:noFill/>
        </p:spPr>
        <p:txBody>
          <a:bodyPr wrap="square">
            <a:spAutoFit/>
          </a:bodyPr>
          <a:lstStyle/>
          <a:p>
            <a:pPr algn="r" rtl="1">
              <a:lnSpc>
                <a:spcPct val="150000"/>
              </a:lnSpc>
              <a:spcAft>
                <a:spcPts val="1000"/>
              </a:spcAft>
              <a:buNone/>
            </a:pPr>
            <a:r>
              <a:rPr lang="ar-SA" sz="2000" b="1" dirty="0">
                <a:effectLst/>
                <a:latin typeface="+mn-lt"/>
                <a:ea typeface="Calibri" panose="020F0502020204030204" pitchFamily="34" charset="0"/>
                <a:cs typeface="Calibri" panose="020F0502020204030204" pitchFamily="34" charset="0"/>
              </a:rPr>
              <a:t>الآثار المترتبة على تدريس</a:t>
            </a:r>
            <a:br>
              <a:rPr lang="en-US" sz="2000" b="1" dirty="0">
                <a:effectLst/>
                <a:latin typeface="+mn-lt"/>
                <a:ea typeface="Calibri" panose="020F0502020204030204" pitchFamily="34" charset="0"/>
                <a:cs typeface="Calibri" panose="020F0502020204030204" pitchFamily="34" charset="0"/>
              </a:rPr>
            </a:br>
            <a:r>
              <a:rPr lang="ar-SA" sz="2000" b="1" dirty="0">
                <a:effectLst/>
                <a:latin typeface="+mn-lt"/>
                <a:ea typeface="Calibri" panose="020F0502020204030204" pitchFamily="34" charset="0"/>
                <a:cs typeface="Calibri" panose="020F0502020204030204" pitchFamily="34" charset="0"/>
              </a:rPr>
              <a:t>البناء</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لا تقتصر على تعليم الاتفاقيات المتفق عليها فحسب، بل تشمل أيضاً شرح أسبابها</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من المرجح أن يقوم الطلاب بتضمين العناوين وتسمية المحاور إذا فهموا الغرض منها</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ساعد الطلاب على التفكير في أنسب أنواع الجداول أو الرسوم البيانية لعرض بياناتهم</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مساعدة الطلاب على اختيار المقياس المناسب لبياناتهم</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قد يستفيد الطلاب الأصغر سناً من تمثيل البيانات بشكل مادي باستخدام الدعائم، بما في ذلك أنفسهم</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استخدم بعض المعلمين بنجاح السبورات التفاعلية، وجداول بيانات إكسل، والآلات الحاسبة البيانية، وغيرها من أشكال تكنولوجيا المعلومات والاتصالات، لتنمية مهارات إنشاء الرسوم البيانية. ويمكن استخدام بعض برامج الحاسوب لإنشاء هذه الرسوم. وتُعدّ المناقشة جزءًا أساسيًا من استخدام هذه الوسائل والأدوات</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تطوير المفردات اللازمة لوصف أجزاء الجداول والرسوم البيانية</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19874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F782BCD-423E-3007-5031-6C4CA0550672}"/>
              </a:ext>
            </a:extLst>
          </p:cNvPr>
          <p:cNvSpPr txBox="1"/>
          <p:nvPr/>
        </p:nvSpPr>
        <p:spPr>
          <a:xfrm>
            <a:off x="265471" y="698092"/>
            <a:ext cx="11326762" cy="5108258"/>
          </a:xfrm>
          <a:prstGeom prst="rect">
            <a:avLst/>
          </a:prstGeom>
          <a:noFill/>
        </p:spPr>
        <p:txBody>
          <a:bodyPr wrap="square">
            <a:spAutoFit/>
          </a:bodyPr>
          <a:lstStyle/>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تفسير</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ساعد الطلاب على استكشاف القصة التي يرويها الجدول أو الرسم البياني</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امنح الطلاب فرصة للتدرب على دراسة العلاقات المعروضة في الجداول والرسوم البيانية، واستخلاص النتائج منها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علّم الطلاب كيفية تقسيم الرسم البياني إلى أقسام، وقراءتها بشكل منفصل، ثم إعادة بنائها لسرد القصة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شجع الطلاب على تحديد المعلومات الأخرى التي يحتاجون إلى معرفتها قبل أن يتمكنوا من اتخاذ القرارات بناءً على البيانات المعروضة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تطوير مفردات تصف وتقارن</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549167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AEE519A-1F68-40D2-BA00-6981657D0D63}"/>
              </a:ext>
            </a:extLst>
          </p:cNvPr>
          <p:cNvSpPr txBox="1"/>
          <p:nvPr/>
        </p:nvSpPr>
        <p:spPr>
          <a:xfrm>
            <a:off x="801329" y="589464"/>
            <a:ext cx="10589342" cy="5662256"/>
          </a:xfrm>
          <a:prstGeom prst="rect">
            <a:avLst/>
          </a:prstGeom>
          <a:noFill/>
        </p:spPr>
        <p:txBody>
          <a:bodyPr wrap="square">
            <a:spAutoFit/>
          </a:bodyPr>
          <a:lstStyle/>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تفسير</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ساعد الطلاب على استكشاف القصة التي يرويها الجدول أو الرسم البياني</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امنح الطلاب فرصة للتدرب على دراسة العلاقات المعروضة في الجداول والرسوم البيانية، واستخلاص النتائج منها</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علّم الطلاب كيفية تقسيم الرسم البياني إلى أقسام، وقراءتها بشكل منفصل، ثم إعادة بنائها لسرد القصة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شجع الطلاب على تحديد المعلومات الأخرى التي يحتاجون إلى معرفتها قبل أن يتمكنوا من اتخاذ القرارات بناءً على البيانات المعروضة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تطوير مفردات تصف وتقارن</a:t>
            </a:r>
            <a:r>
              <a:rPr lang="en-US" sz="2400" b="1" dirty="0">
                <a:effectLst/>
                <a:latin typeface="+mn-lt"/>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54964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F4F0598-BD96-A062-2B8D-DCD7463F71EC}"/>
              </a:ext>
            </a:extLst>
          </p:cNvPr>
          <p:cNvSpPr txBox="1"/>
          <p:nvPr/>
        </p:nvSpPr>
        <p:spPr>
          <a:xfrm>
            <a:off x="884903" y="734967"/>
            <a:ext cx="10205884" cy="4554260"/>
          </a:xfrm>
          <a:prstGeom prst="rect">
            <a:avLst/>
          </a:prstGeom>
          <a:noFill/>
        </p:spPr>
        <p:txBody>
          <a:bodyPr wrap="square">
            <a:spAutoFit/>
          </a:bodyPr>
          <a:lstStyle/>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يمكن استخدام التطورات المحتملة في تدريس</a:t>
            </a:r>
            <a:br>
              <a:rPr lang="en-US" sz="2400" b="1" dirty="0">
                <a:effectLst/>
                <a:latin typeface="+mn-lt"/>
                <a:ea typeface="Calibri" panose="020F0502020204030204" pitchFamily="34" charset="0"/>
                <a:cs typeface="Calibri" panose="020F0502020204030204" pitchFamily="34" charset="0"/>
              </a:rPr>
            </a:br>
            <a:r>
              <a:rPr lang="ar-SA" sz="2400" b="1" dirty="0">
                <a:effectLst/>
                <a:latin typeface="+mn-lt"/>
                <a:ea typeface="Calibri" panose="020F0502020204030204" pitchFamily="34" charset="0"/>
                <a:cs typeface="Calibri" panose="020F0502020204030204" pitchFamily="34" charset="0"/>
              </a:rPr>
              <a:t>الرسوم البيانية بحذر. من المرجح أن تتأثر مستويات مهارات الطلاب بـ</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مدى إلمامهم بالسياق الذي يعملون فيه</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مدى تعقيد السياق الذي يعملون فيه</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تعقيد البيانات</a:t>
            </a:r>
            <a:endParaRPr lang="en-US" sz="24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400" b="1" dirty="0">
                <a:effectLst/>
                <a:latin typeface="+mn-lt"/>
                <a:ea typeface="Calibri" panose="020F0502020204030204" pitchFamily="34" charset="0"/>
                <a:cs typeface="Calibri" panose="020F0502020204030204" pitchFamily="34" charset="0"/>
              </a:rPr>
              <a:t>تعقيد بناء الرسم البياني</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400" b="1" dirty="0">
                <a:effectLst/>
                <a:latin typeface="+mn-lt"/>
                <a:ea typeface="Calibri" panose="020F0502020204030204" pitchFamily="34" charset="0"/>
                <a:cs typeface="Calibri" panose="020F0502020204030204" pitchFamily="34" charset="0"/>
              </a:rPr>
              <a:t>ومع ذلك، يقدم الجدول التالي بعض الإرشادات المفيدة</a:t>
            </a:r>
            <a:r>
              <a:rPr lang="en-US" sz="2400" b="1" dirty="0">
                <a:effectLst/>
                <a:latin typeface="+mn-lt"/>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618325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a16="http://schemas.microsoft.com/office/drawing/2014/main" id="{820A558D-8999-9BD5-ED1C-42585197DC6D}"/>
              </a:ext>
            </a:extLst>
          </p:cNvPr>
          <p:cNvGraphicFramePr>
            <a:graphicFrameLocks noGrp="1"/>
          </p:cNvGraphicFramePr>
          <p:nvPr>
            <p:extLst>
              <p:ext uri="{D42A27DB-BD31-4B8C-83A1-F6EECF244321}">
                <p14:modId xmlns:p14="http://schemas.microsoft.com/office/powerpoint/2010/main" val="190347215"/>
              </p:ext>
            </p:extLst>
          </p:nvPr>
        </p:nvGraphicFramePr>
        <p:xfrm>
          <a:off x="1651819" y="580103"/>
          <a:ext cx="9733936" cy="4179365"/>
        </p:xfrm>
        <a:graphic>
          <a:graphicData uri="http://schemas.openxmlformats.org/drawingml/2006/table">
            <a:tbl>
              <a:tblPr firstRow="1" firstCol="1" bandRow="1">
                <a:tableStyleId>{5C22544A-7EE6-4342-B048-85BDC9FD1C3A}</a:tableStyleId>
              </a:tblPr>
              <a:tblGrid>
                <a:gridCol w="599768">
                  <a:extLst>
                    <a:ext uri="{9D8B030D-6E8A-4147-A177-3AD203B41FA5}">
                      <a16:colId xmlns:a16="http://schemas.microsoft.com/office/drawing/2014/main" val="3691090541"/>
                    </a:ext>
                  </a:extLst>
                </a:gridCol>
                <a:gridCol w="3578072">
                  <a:extLst>
                    <a:ext uri="{9D8B030D-6E8A-4147-A177-3AD203B41FA5}">
                      <a16:colId xmlns:a16="http://schemas.microsoft.com/office/drawing/2014/main" val="381941945"/>
                    </a:ext>
                  </a:extLst>
                </a:gridCol>
                <a:gridCol w="5556096">
                  <a:extLst>
                    <a:ext uri="{9D8B030D-6E8A-4147-A177-3AD203B41FA5}">
                      <a16:colId xmlns:a16="http://schemas.microsoft.com/office/drawing/2014/main" val="1707710612"/>
                    </a:ext>
                  </a:extLst>
                </a:gridCol>
              </a:tblGrid>
              <a:tr h="235175">
                <a:tc gridSpan="2">
                  <a:txBody>
                    <a:bodyPr/>
                    <a:lstStyle/>
                    <a:p>
                      <a:pPr algn="ctr" rtl="1">
                        <a:lnSpc>
                          <a:spcPct val="100000"/>
                        </a:lnSpc>
                        <a:spcAft>
                          <a:spcPts val="1000"/>
                        </a:spcAft>
                        <a:buNone/>
                      </a:pPr>
                      <a:r>
                        <a:rPr lang="ar-SA" sz="1800" dirty="0">
                          <a:effectLst/>
                        </a:rPr>
                        <a:t>بناء</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tc hMerge="1">
                  <a:txBody>
                    <a:bodyPr/>
                    <a:lstStyle/>
                    <a:p>
                      <a:pPr rtl="1"/>
                      <a:endParaRPr lang="ar-SA"/>
                    </a:p>
                  </a:txBody>
                  <a:tcPr/>
                </a:tc>
                <a:tc>
                  <a:txBody>
                    <a:bodyPr/>
                    <a:lstStyle/>
                    <a:p>
                      <a:pPr algn="r" rtl="1">
                        <a:lnSpc>
                          <a:spcPct val="100000"/>
                        </a:lnSpc>
                        <a:spcAft>
                          <a:spcPts val="1000"/>
                        </a:spcAft>
                        <a:buNone/>
                      </a:pPr>
                      <a:r>
                        <a:rPr lang="ar-SA" sz="1800" dirty="0">
                          <a:effectLst/>
                        </a:rPr>
                        <a:t>تفسير</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extLst>
                  <a:ext uri="{0D108BD9-81ED-4DB2-BD59-A6C34878D82A}">
                    <a16:rowId xmlns:a16="http://schemas.microsoft.com/office/drawing/2014/main" val="1430379915"/>
                  </a:ext>
                </a:extLst>
              </a:tr>
              <a:tr h="1511537">
                <a:tc>
                  <a:txBody>
                    <a:bodyPr/>
                    <a:lstStyle/>
                    <a:p>
                      <a:pPr algn="l" rtl="1">
                        <a:lnSpc>
                          <a:spcPct val="100000"/>
                        </a:lnSpc>
                        <a:spcAft>
                          <a:spcPts val="1000"/>
                        </a:spcAft>
                        <a:buNone/>
                      </a:pPr>
                      <a:r>
                        <a:rPr lang="en-US" sz="900" dirty="0">
                          <a:effectLst/>
                        </a:rPr>
                        <a:t>1.</a:t>
                      </a:r>
                      <a:endParaRPr lang="en-US" sz="600"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tc>
                  <a:txBody>
                    <a:bodyPr/>
                    <a:lstStyle/>
                    <a:p>
                      <a:pPr algn="r" rtl="1">
                        <a:lnSpc>
                          <a:spcPct val="100000"/>
                        </a:lnSpc>
                        <a:spcAft>
                          <a:spcPts val="1000"/>
                        </a:spcAft>
                        <a:buNone/>
                      </a:pPr>
                      <a:r>
                        <a:rPr lang="ar-SA" sz="1800" b="1" dirty="0">
                          <a:effectLst/>
                        </a:rPr>
                        <a:t>بدعم من</a:t>
                      </a:r>
                      <a:r>
                        <a:rPr lang="en-US" sz="1800" b="1" dirty="0">
                          <a:effectLst/>
                        </a:rPr>
                        <a:t>:</a:t>
                      </a: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1800" b="1" dirty="0">
                          <a:effectLst/>
                        </a:rPr>
                        <a:t>قم بإنشاء رسوم بيانية بسيطة</a:t>
                      </a:r>
                      <a:endParaRPr lang="en-US" sz="1800" b="1" dirty="0">
                        <a:effectLst/>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1800" b="1" dirty="0">
                          <a:effectLst/>
                        </a:rPr>
                        <a:t>قم بتحديد عنوان وتسمية المحاور</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tc>
                  <a:txBody>
                    <a:bodyPr/>
                    <a:lstStyle/>
                    <a:p>
                      <a:pPr algn="r" rtl="1">
                        <a:lnSpc>
                          <a:spcPct val="100000"/>
                        </a:lnSpc>
                        <a:spcAft>
                          <a:spcPts val="1000"/>
                        </a:spcAft>
                        <a:buNone/>
                      </a:pPr>
                      <a:r>
                        <a:rPr lang="ar-SA" sz="1800" b="1" dirty="0">
                          <a:effectLst/>
                        </a:rPr>
                        <a:t>اقرأ البيانات من النقاط المحددة</a:t>
                      </a:r>
                      <a:r>
                        <a:rPr lang="en-US" sz="1800" b="1" dirty="0">
                          <a:effectLst/>
                        </a:rPr>
                        <a:t>.</a:t>
                      </a:r>
                      <a:br>
                        <a:rPr lang="en-US" sz="1800" b="1" dirty="0">
                          <a:effectLst/>
                        </a:rPr>
                      </a:br>
                      <a:r>
                        <a:rPr lang="ar-SA" sz="1800" b="1" dirty="0">
                          <a:effectLst/>
                        </a:rPr>
                        <a:t>صف النمط الظاهر على الرسم البياني</a:t>
                      </a:r>
                      <a:r>
                        <a:rPr lang="en-US" sz="1800" b="1" dirty="0">
                          <a:effectLst/>
                        </a:rPr>
                        <a:t>.</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extLst>
                  <a:ext uri="{0D108BD9-81ED-4DB2-BD59-A6C34878D82A}">
                    <a16:rowId xmlns:a16="http://schemas.microsoft.com/office/drawing/2014/main" val="3341349631"/>
                  </a:ext>
                </a:extLst>
              </a:tr>
              <a:tr h="2344828">
                <a:tc>
                  <a:txBody>
                    <a:bodyPr/>
                    <a:lstStyle/>
                    <a:p>
                      <a:pPr algn="l" rtl="1">
                        <a:lnSpc>
                          <a:spcPct val="100000"/>
                        </a:lnSpc>
                        <a:spcAft>
                          <a:spcPts val="1000"/>
                        </a:spcAft>
                        <a:buNone/>
                      </a:pPr>
                      <a:r>
                        <a:rPr lang="en-US" sz="900" dirty="0">
                          <a:effectLst/>
                        </a:rPr>
                        <a:t>2.</a:t>
                      </a:r>
                      <a:endParaRPr lang="en-US" sz="600"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tc>
                  <a:txBody>
                    <a:bodyPr/>
                    <a:lstStyle/>
                    <a:p>
                      <a:pPr algn="r" rtl="1">
                        <a:lnSpc>
                          <a:spcPct val="100000"/>
                        </a:lnSpc>
                        <a:spcAft>
                          <a:spcPts val="1000"/>
                        </a:spcAft>
                        <a:buNone/>
                      </a:pPr>
                      <a:r>
                        <a:rPr lang="ar-SA" sz="1800" b="1" dirty="0">
                          <a:effectLst/>
                        </a:rPr>
                        <a:t>بشكل مستقل</a:t>
                      </a:r>
                      <a:r>
                        <a:rPr lang="en-US" sz="1800" b="1" dirty="0">
                          <a:effectLst/>
                        </a:rPr>
                        <a:t>:</a:t>
                      </a: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1800" b="1" dirty="0">
                          <a:effectLst/>
                        </a:rPr>
                        <a:t>أنشئ رسومًا بيانية شريطية بسيطة</a:t>
                      </a:r>
                      <a:endParaRPr lang="en-US" sz="1800" b="1" dirty="0">
                        <a:effectLst/>
                      </a:endParaRPr>
                    </a:p>
                    <a:p>
                      <a:pPr marL="342900" lvl="0" indent="-342900" algn="r" rtl="1">
                        <a:lnSpc>
                          <a:spcPct val="100000"/>
                        </a:lnSpc>
                        <a:spcAft>
                          <a:spcPts val="1000"/>
                        </a:spcAft>
                        <a:buSzPts val="1000"/>
                        <a:buFont typeface="Symbol" panose="05050102010706020507" pitchFamily="18" charset="2"/>
                        <a:buChar char=""/>
                        <a:tabLst>
                          <a:tab pos="457200" algn="l"/>
                        </a:tabLst>
                      </a:pPr>
                      <a:r>
                        <a:rPr lang="ar-SA" sz="1800" b="1" dirty="0">
                          <a:effectLst/>
                        </a:rPr>
                        <a:t>قم بإنشاء رسوم بيانية خطية بسيطة عند إعطاء المحاور</a:t>
                      </a:r>
                      <a:r>
                        <a:rPr lang="en-US" sz="1800" b="1" dirty="0">
                          <a:effectLst/>
                        </a:rPr>
                        <a:t>.</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tc>
                  <a:txBody>
                    <a:bodyPr/>
                    <a:lstStyle/>
                    <a:p>
                      <a:pPr algn="r" rtl="1">
                        <a:lnSpc>
                          <a:spcPct val="100000"/>
                        </a:lnSpc>
                        <a:spcAft>
                          <a:spcPts val="1000"/>
                        </a:spcAft>
                        <a:buNone/>
                      </a:pPr>
                      <a:r>
                        <a:rPr lang="ar-SA" sz="1800" b="1" dirty="0">
                          <a:effectLst/>
                        </a:rPr>
                        <a:t>اقرأ البيانات من أي نقطة</a:t>
                      </a:r>
                      <a:r>
                        <a:rPr lang="en-US" sz="1800" b="1" dirty="0">
                          <a:effectLst/>
                        </a:rPr>
                        <a:t>.</a:t>
                      </a:r>
                      <a:br>
                        <a:rPr lang="en-US" sz="1800" b="1" dirty="0">
                          <a:effectLst/>
                        </a:rPr>
                      </a:br>
                      <a:r>
                        <a:rPr lang="ar-SA" sz="1800" b="1" dirty="0">
                          <a:effectLst/>
                        </a:rPr>
                        <a:t>صف العلاقة الممثلة في الرسم البياني</a:t>
                      </a:r>
                      <a:r>
                        <a:rPr lang="en-US" sz="1800" b="1" dirty="0">
                          <a:effectLst/>
                        </a:rPr>
                        <a:t>.</a:t>
                      </a:r>
                      <a:br>
                        <a:rPr lang="en-US" sz="1800" b="1" dirty="0">
                          <a:effectLst/>
                        </a:rPr>
                      </a:br>
                      <a:r>
                        <a:rPr lang="ar-SA" sz="1800" b="1" dirty="0">
                          <a:effectLst/>
                        </a:rPr>
                        <a:t>حدد التناقض في البيانات المعروضة على الرسم البياني وقدم تفسيراً بسيطاً له</a:t>
                      </a:r>
                      <a:r>
                        <a:rPr lang="en-US" sz="1800" b="1" dirty="0">
                          <a:effectLst/>
                        </a:rPr>
                        <a:t>.</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extLst>
                  <a:ext uri="{0D108BD9-81ED-4DB2-BD59-A6C34878D82A}">
                    <a16:rowId xmlns:a16="http://schemas.microsoft.com/office/drawing/2014/main" val="2960853102"/>
                  </a:ext>
                </a:extLst>
              </a:tr>
            </a:tbl>
          </a:graphicData>
        </a:graphic>
      </p:graphicFrame>
    </p:spTree>
    <p:extLst>
      <p:ext uri="{BB962C8B-B14F-4D97-AF65-F5344CB8AC3E}">
        <p14:creationId xmlns:p14="http://schemas.microsoft.com/office/powerpoint/2010/main" val="42693470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a:extLst>
              <a:ext uri="{FF2B5EF4-FFF2-40B4-BE49-F238E27FC236}">
                <a16:creationId xmlns:a16="http://schemas.microsoft.com/office/drawing/2014/main" id="{0D793BE3-218F-95CF-7119-F7E4516DE130}"/>
              </a:ext>
            </a:extLst>
          </p:cNvPr>
          <p:cNvGraphicFramePr>
            <a:graphicFrameLocks noGrp="1"/>
          </p:cNvGraphicFramePr>
          <p:nvPr>
            <p:extLst>
              <p:ext uri="{D42A27DB-BD31-4B8C-83A1-F6EECF244321}">
                <p14:modId xmlns:p14="http://schemas.microsoft.com/office/powerpoint/2010/main" val="167471111"/>
              </p:ext>
            </p:extLst>
          </p:nvPr>
        </p:nvGraphicFramePr>
        <p:xfrm>
          <a:off x="462116" y="580103"/>
          <a:ext cx="11326761" cy="5805286"/>
        </p:xfrm>
        <a:graphic>
          <a:graphicData uri="http://schemas.openxmlformats.org/drawingml/2006/table">
            <a:tbl>
              <a:tblPr firstRow="1" firstCol="1" bandRow="1">
                <a:tableStyleId>{5C22544A-7EE6-4342-B048-85BDC9FD1C3A}</a:tableStyleId>
              </a:tblPr>
              <a:tblGrid>
                <a:gridCol w="658761">
                  <a:extLst>
                    <a:ext uri="{9D8B030D-6E8A-4147-A177-3AD203B41FA5}">
                      <a16:colId xmlns:a16="http://schemas.microsoft.com/office/drawing/2014/main" val="3691090541"/>
                    </a:ext>
                  </a:extLst>
                </a:gridCol>
                <a:gridCol w="4247536">
                  <a:extLst>
                    <a:ext uri="{9D8B030D-6E8A-4147-A177-3AD203B41FA5}">
                      <a16:colId xmlns:a16="http://schemas.microsoft.com/office/drawing/2014/main" val="381941945"/>
                    </a:ext>
                  </a:extLst>
                </a:gridCol>
                <a:gridCol w="6420464">
                  <a:extLst>
                    <a:ext uri="{9D8B030D-6E8A-4147-A177-3AD203B41FA5}">
                      <a16:colId xmlns:a16="http://schemas.microsoft.com/office/drawing/2014/main" val="1707710612"/>
                    </a:ext>
                  </a:extLst>
                </a:gridCol>
              </a:tblGrid>
              <a:tr h="235175">
                <a:tc gridSpan="2">
                  <a:txBody>
                    <a:bodyPr/>
                    <a:lstStyle/>
                    <a:p>
                      <a:pPr algn="ctr" rtl="1">
                        <a:lnSpc>
                          <a:spcPct val="100000"/>
                        </a:lnSpc>
                        <a:spcAft>
                          <a:spcPts val="1000"/>
                        </a:spcAft>
                        <a:buNone/>
                      </a:pPr>
                      <a:r>
                        <a:rPr lang="ar-SA" sz="1800" dirty="0">
                          <a:effectLst/>
                        </a:rPr>
                        <a:t>بناء</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tc hMerge="1">
                  <a:txBody>
                    <a:bodyPr/>
                    <a:lstStyle/>
                    <a:p>
                      <a:pPr rtl="1"/>
                      <a:endParaRPr lang="ar-SA"/>
                    </a:p>
                  </a:txBody>
                  <a:tcPr/>
                </a:tc>
                <a:tc>
                  <a:txBody>
                    <a:bodyPr/>
                    <a:lstStyle/>
                    <a:p>
                      <a:pPr algn="r" rtl="1">
                        <a:lnSpc>
                          <a:spcPct val="100000"/>
                        </a:lnSpc>
                        <a:spcAft>
                          <a:spcPts val="1000"/>
                        </a:spcAft>
                        <a:buNone/>
                      </a:pPr>
                      <a:r>
                        <a:rPr lang="ar-SA" sz="1800" dirty="0">
                          <a:effectLst/>
                        </a:rPr>
                        <a:t>تفسير</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24340" marR="24340" marT="24340" marB="24340" anchor="ctr"/>
                </a:tc>
                <a:extLst>
                  <a:ext uri="{0D108BD9-81ED-4DB2-BD59-A6C34878D82A}">
                    <a16:rowId xmlns:a16="http://schemas.microsoft.com/office/drawing/2014/main" val="1430379915"/>
                  </a:ext>
                </a:extLst>
              </a:tr>
              <a:tr h="1511537">
                <a:tc>
                  <a:txBody>
                    <a:bodyPr/>
                    <a:lstStyle/>
                    <a:p>
                      <a:pPr algn="r" rtl="1">
                        <a:lnSpc>
                          <a:spcPct val="115000"/>
                        </a:lnSpc>
                        <a:spcAft>
                          <a:spcPts val="1000"/>
                        </a:spcAft>
                        <a:buNone/>
                      </a:pPr>
                      <a:r>
                        <a:rPr lang="en-US" sz="1300" dirty="0">
                          <a:effectLst/>
                        </a:rPr>
                        <a:t>3.</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38278" marR="38278" marT="38278" marB="38278" anchor="ctr"/>
                </a:tc>
                <a:tc>
                  <a:txBody>
                    <a:bodyPr/>
                    <a:lstStyle/>
                    <a:p>
                      <a:pPr marL="0" algn="r" defTabSz="914400" rtl="1" eaLnBrk="1" latinLnBrk="0" hangingPunct="1">
                        <a:lnSpc>
                          <a:spcPct val="200000"/>
                        </a:lnSpc>
                        <a:spcAft>
                          <a:spcPts val="1000"/>
                        </a:spcAft>
                        <a:buNone/>
                      </a:pPr>
                      <a:r>
                        <a:rPr lang="ar-SA" sz="1800" b="1" kern="1200" dirty="0">
                          <a:solidFill>
                            <a:schemeClr val="dk1"/>
                          </a:solidFill>
                          <a:effectLst/>
                          <a:latin typeface="+mn-lt"/>
                          <a:ea typeface="+mn-ea"/>
                          <a:cs typeface="+mn-cs"/>
                        </a:rPr>
                        <a:t>بمساعدة، حدد الرسم البياني والمقياس المناسبين</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ارسم مجموعتين (أو أكثر) من البيانات على نفس المحور</a:t>
                      </a:r>
                      <a:r>
                        <a:rPr lang="en-US" sz="1800" b="1" kern="1200" dirty="0">
                          <a:solidFill>
                            <a:schemeClr val="dk1"/>
                          </a:solidFill>
                          <a:effectLst/>
                          <a:latin typeface="+mn-lt"/>
                          <a:ea typeface="+mn-ea"/>
                          <a:cs typeface="+mn-cs"/>
                        </a:rPr>
                        <a:t>.</a:t>
                      </a:r>
                    </a:p>
                  </a:txBody>
                  <a:tcPr marL="38278" marR="38278" marT="38278" marB="38278" anchor="ctr"/>
                </a:tc>
                <a:tc>
                  <a:txBody>
                    <a:bodyPr/>
                    <a:lstStyle/>
                    <a:p>
                      <a:pPr algn="r" rtl="1">
                        <a:lnSpc>
                          <a:spcPct val="200000"/>
                        </a:lnSpc>
                        <a:spcAft>
                          <a:spcPts val="1000"/>
                        </a:spcAft>
                        <a:buNone/>
                      </a:pPr>
                      <a:r>
                        <a:rPr lang="ar-SA" sz="1800" b="1" kern="1200" dirty="0">
                          <a:solidFill>
                            <a:schemeClr val="dk1"/>
                          </a:solidFill>
                          <a:effectLst/>
                          <a:latin typeface="+mn-lt"/>
                          <a:ea typeface="+mn-ea"/>
                          <a:cs typeface="+mn-cs"/>
                        </a:rPr>
                        <a:t>صف العلاقات بين المتغيرات، بما في ذلك المتغير التابع والمتغير المستقل إن وجد. حدد</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النتائج الشاذة واشرحها</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فسر المعلومات من الرسم البياني</a:t>
                      </a:r>
                      <a:br>
                        <a:rPr lang="en-US" sz="1800" b="1" kern="1200" dirty="0">
                          <a:solidFill>
                            <a:schemeClr val="dk1"/>
                          </a:solidFill>
                          <a:effectLst/>
                          <a:latin typeface="+mn-lt"/>
                          <a:ea typeface="+mn-ea"/>
                          <a:cs typeface="+mn-cs"/>
                        </a:rPr>
                      </a:br>
                      <a:r>
                        <a:rPr lang="en-US" sz="1800" b="1" kern="1200" dirty="0">
                          <a:solidFill>
                            <a:schemeClr val="dk1"/>
                          </a:solidFill>
                          <a:effectLst/>
                          <a:latin typeface="+mn-lt"/>
                          <a:ea typeface="+mn-ea"/>
                          <a:cs typeface="+mn-cs"/>
                        </a:rPr>
                        <a:t>. </a:t>
                      </a:r>
                      <a:r>
                        <a:rPr lang="ar-SA" sz="1800" b="1" kern="1200" dirty="0">
                          <a:solidFill>
                            <a:schemeClr val="dk1"/>
                          </a:solidFill>
                          <a:effectLst/>
                          <a:latin typeface="+mn-lt"/>
                          <a:ea typeface="+mn-ea"/>
                          <a:cs typeface="+mn-cs"/>
                        </a:rPr>
                        <a:t>استنتج القيم المجهولة باستخدام شكل الرسم البياني للتنبؤ بنمط مستمر</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استخدم الأنماط الموجودة على الرسم البياني كدليل، مع تقديم الدعم اللازم</a:t>
                      </a:r>
                      <a:r>
                        <a:rPr lang="en-US" sz="1800" b="1" kern="1200" dirty="0">
                          <a:solidFill>
                            <a:schemeClr val="dk1"/>
                          </a:solidFill>
                          <a:effectLst/>
                          <a:latin typeface="+mn-lt"/>
                          <a:ea typeface="+mn-ea"/>
                          <a:cs typeface="+mn-cs"/>
                        </a:rPr>
                        <a:t>.</a:t>
                      </a:r>
                    </a:p>
                  </a:txBody>
                  <a:tcPr marL="38278" marR="38278" marT="38278" marB="38278" anchor="ctr"/>
                </a:tc>
                <a:extLst>
                  <a:ext uri="{0D108BD9-81ED-4DB2-BD59-A6C34878D82A}">
                    <a16:rowId xmlns:a16="http://schemas.microsoft.com/office/drawing/2014/main" val="3341349631"/>
                  </a:ext>
                </a:extLst>
              </a:tr>
              <a:tr h="2344828">
                <a:tc>
                  <a:txBody>
                    <a:bodyPr/>
                    <a:lstStyle/>
                    <a:p>
                      <a:pPr algn="r" rtl="1">
                        <a:lnSpc>
                          <a:spcPct val="115000"/>
                        </a:lnSpc>
                        <a:spcAft>
                          <a:spcPts val="1000"/>
                        </a:spcAft>
                        <a:buNone/>
                      </a:pPr>
                      <a:r>
                        <a:rPr lang="en-US" sz="1300">
                          <a:effectLst/>
                        </a:rPr>
                        <a:t>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38278" marR="38278" marT="38278" marB="38278" anchor="ctr"/>
                </a:tc>
                <a:tc>
                  <a:txBody>
                    <a:bodyPr/>
                    <a:lstStyle/>
                    <a:p>
                      <a:pPr marL="0" algn="r" defTabSz="914400" rtl="1" eaLnBrk="1" latinLnBrk="0" hangingPunct="1">
                        <a:lnSpc>
                          <a:spcPct val="200000"/>
                        </a:lnSpc>
                        <a:spcAft>
                          <a:spcPts val="1000"/>
                        </a:spcAft>
                        <a:buNone/>
                      </a:pPr>
                      <a:r>
                        <a:rPr lang="ar-SA" sz="1800" b="1" kern="1200" dirty="0">
                          <a:solidFill>
                            <a:schemeClr val="dk1"/>
                          </a:solidFill>
                          <a:effectLst/>
                          <a:latin typeface="+mn-lt"/>
                          <a:ea typeface="+mn-ea"/>
                          <a:cs typeface="+mn-cs"/>
                        </a:rPr>
                        <a:t>اختر الرسم البياني والمقياس المناسبين</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اعرف متى وكيف ترسم خط الانحدار الأمثل</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أنشئ بشكل مستقل مجموعة من الرسوم البيانية الأكثر تعقيدًا</a:t>
                      </a:r>
                      <a:r>
                        <a:rPr lang="en-US" sz="1800" b="1" kern="1200" dirty="0">
                          <a:solidFill>
                            <a:schemeClr val="dk1"/>
                          </a:solidFill>
                          <a:effectLst/>
                          <a:latin typeface="+mn-lt"/>
                          <a:ea typeface="+mn-ea"/>
                          <a:cs typeface="+mn-cs"/>
                        </a:rPr>
                        <a:t>.</a:t>
                      </a:r>
                    </a:p>
                  </a:txBody>
                  <a:tcPr marL="38278" marR="38278" marT="38278" marB="38278" anchor="ctr"/>
                </a:tc>
                <a:tc>
                  <a:txBody>
                    <a:bodyPr/>
                    <a:lstStyle/>
                    <a:p>
                      <a:pPr algn="r" rtl="1">
                        <a:lnSpc>
                          <a:spcPct val="200000"/>
                        </a:lnSpc>
                        <a:spcAft>
                          <a:spcPts val="1000"/>
                        </a:spcAft>
                        <a:buNone/>
                      </a:pPr>
                      <a:r>
                        <a:rPr lang="ar-SA" sz="1800" b="1" kern="1200" dirty="0">
                          <a:solidFill>
                            <a:schemeClr val="dk1"/>
                          </a:solidFill>
                          <a:effectLst/>
                          <a:latin typeface="+mn-lt"/>
                          <a:ea typeface="+mn-ea"/>
                          <a:cs typeface="+mn-cs"/>
                        </a:rPr>
                        <a:t>استخلص استنتاجات وتوقعات من الرسوم البيانية، وبررها</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توصل إلى استنتاجات تتوافق مع الأدلة البيانية</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استخدم الأنماط والعلاقات الممثلة في الرسوم البيانية لإصدار الأحكام</a:t>
                      </a:r>
                      <a:r>
                        <a:rPr lang="en-US" sz="1800" b="1" kern="1200" dirty="0">
                          <a:solidFill>
                            <a:schemeClr val="dk1"/>
                          </a:solidFill>
                          <a:effectLst/>
                          <a:latin typeface="+mn-lt"/>
                          <a:ea typeface="+mn-ea"/>
                          <a:cs typeface="+mn-cs"/>
                        </a:rPr>
                        <a:t>.</a:t>
                      </a:r>
                      <a:br>
                        <a:rPr lang="en-US" sz="1800" b="1" kern="1200" dirty="0">
                          <a:solidFill>
                            <a:schemeClr val="dk1"/>
                          </a:solidFill>
                          <a:effectLst/>
                          <a:latin typeface="+mn-lt"/>
                          <a:ea typeface="+mn-ea"/>
                          <a:cs typeface="+mn-cs"/>
                        </a:rPr>
                      </a:br>
                      <a:r>
                        <a:rPr lang="ar-SA" sz="1800" b="1" kern="1200" dirty="0">
                          <a:solidFill>
                            <a:schemeClr val="dk1"/>
                          </a:solidFill>
                          <a:effectLst/>
                          <a:latin typeface="+mn-lt"/>
                          <a:ea typeface="+mn-ea"/>
                          <a:cs typeface="+mn-cs"/>
                        </a:rPr>
                        <a:t>انتقد تفسيرات الآخرين للرسوم البيانية من خلال تقييم المعلومات المعروضة في الرسم البياني وكيفية تمثيلها</a:t>
                      </a:r>
                      <a:r>
                        <a:rPr lang="en-US" sz="1800" b="1" kern="1200" dirty="0">
                          <a:solidFill>
                            <a:schemeClr val="dk1"/>
                          </a:solidFill>
                          <a:effectLst/>
                          <a:latin typeface="+mn-lt"/>
                          <a:ea typeface="+mn-ea"/>
                          <a:cs typeface="+mn-cs"/>
                        </a:rPr>
                        <a:t>. </a:t>
                      </a:r>
                    </a:p>
                  </a:txBody>
                  <a:tcPr marL="38278" marR="38278" marT="38278" marB="38278" anchor="ctr"/>
                </a:tc>
                <a:extLst>
                  <a:ext uri="{0D108BD9-81ED-4DB2-BD59-A6C34878D82A}">
                    <a16:rowId xmlns:a16="http://schemas.microsoft.com/office/drawing/2014/main" val="2960853102"/>
                  </a:ext>
                </a:extLst>
              </a:tr>
            </a:tbl>
          </a:graphicData>
        </a:graphic>
      </p:graphicFrame>
    </p:spTree>
    <p:extLst>
      <p:ext uri="{BB962C8B-B14F-4D97-AF65-F5344CB8AC3E}">
        <p14:creationId xmlns:p14="http://schemas.microsoft.com/office/powerpoint/2010/main" val="15299636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6DDDFB5-8BA7-BF89-C6A7-8B23252FBB01}"/>
              </a:ext>
            </a:extLst>
          </p:cNvPr>
          <p:cNvSpPr txBox="1"/>
          <p:nvPr/>
        </p:nvSpPr>
        <p:spPr>
          <a:xfrm>
            <a:off x="845574" y="885248"/>
            <a:ext cx="10677831" cy="5892382"/>
          </a:xfrm>
          <a:prstGeom prst="rect">
            <a:avLst/>
          </a:prstGeom>
          <a:noFill/>
        </p:spPr>
        <p:txBody>
          <a:bodyPr wrap="square">
            <a:spAutoFit/>
          </a:bodyPr>
          <a:lstStyle/>
          <a:p>
            <a:pPr algn="r" rtl="1">
              <a:lnSpc>
                <a:spcPct val="150000"/>
              </a:lnSpc>
              <a:spcAft>
                <a:spcPts val="1000"/>
              </a:spcAft>
              <a:buNone/>
            </a:pPr>
            <a:r>
              <a:rPr lang="ar-SA" sz="2000" b="1" dirty="0">
                <a:effectLst/>
                <a:latin typeface="+mn-lt"/>
                <a:ea typeface="Calibri" panose="020F0502020204030204" pitchFamily="34" charset="0"/>
                <a:cs typeface="Calibri" panose="020F0502020204030204" pitchFamily="34" charset="0"/>
              </a:rPr>
              <a:t>مراجع</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أوستن، ر.، هولدينغ، ب.، بيل، ج.، </a:t>
            </a:r>
            <a:r>
              <a:rPr lang="ar-SA" sz="2000" b="1" dirty="0" err="1">
                <a:effectLst/>
                <a:latin typeface="+mn-lt"/>
                <a:ea typeface="Calibri" panose="020F0502020204030204" pitchFamily="34" charset="0"/>
                <a:cs typeface="Calibri" panose="020F0502020204030204" pitchFamily="34" charset="0"/>
              </a:rPr>
              <a:t>ودانيلز</a:t>
            </a:r>
            <a:r>
              <a:rPr lang="ar-SA" sz="2000" b="1" dirty="0">
                <a:effectLst/>
                <a:latin typeface="+mn-lt"/>
                <a:ea typeface="Calibri" panose="020F0502020204030204" pitchFamily="34" charset="0"/>
                <a:cs typeface="Calibri" panose="020F0502020204030204" pitchFamily="34" charset="0"/>
              </a:rPr>
              <a:t>، س. (بدون تاريخ). أهمية التقييم: رقم 7. الأنماط والعلاقات في العلوم المدرسية. لندن</a:t>
            </a:r>
            <a:r>
              <a:rPr lang="en-US" sz="2000" b="1" dirty="0">
                <a:effectLst/>
                <a:latin typeface="+mn-lt"/>
                <a:ea typeface="Calibri" panose="020F0502020204030204" pitchFamily="34" charset="0"/>
                <a:cs typeface="Calibri" panose="020F0502020204030204" pitchFamily="34" charset="0"/>
              </a:rPr>
              <a:t>: SEAC.</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err="1">
                <a:effectLst/>
                <a:latin typeface="+mn-lt"/>
                <a:ea typeface="Calibri" panose="020F0502020204030204" pitchFamily="34" charset="0"/>
                <a:cs typeface="Calibri" panose="020F0502020204030204" pitchFamily="34" charset="0"/>
              </a:rPr>
              <a:t>فلوكتون</a:t>
            </a:r>
            <a:r>
              <a:rPr lang="ar-SA" sz="2000" b="1" dirty="0">
                <a:effectLst/>
                <a:latin typeface="+mn-lt"/>
                <a:ea typeface="Calibri" panose="020F0502020204030204" pitchFamily="34" charset="0"/>
                <a:cs typeface="Calibri" panose="020F0502020204030204" pitchFamily="34" charset="0"/>
              </a:rPr>
              <a:t>، إل.، </a:t>
            </a:r>
            <a:r>
              <a:rPr lang="ar-SA" sz="2000" b="1" dirty="0" err="1">
                <a:effectLst/>
                <a:latin typeface="+mn-lt"/>
                <a:ea typeface="Calibri" panose="020F0502020204030204" pitchFamily="34" charset="0"/>
                <a:cs typeface="Calibri" panose="020F0502020204030204" pitchFamily="34" charset="0"/>
              </a:rPr>
              <a:t>كروكس</a:t>
            </a:r>
            <a:r>
              <a:rPr lang="ar-SA" sz="2000" b="1" dirty="0">
                <a:effectLst/>
                <a:latin typeface="+mn-lt"/>
                <a:ea typeface="Calibri" panose="020F0502020204030204" pitchFamily="34" charset="0"/>
                <a:cs typeface="Calibri" panose="020F0502020204030204" pitchFamily="34" charset="0"/>
              </a:rPr>
              <a:t>، تي، </a:t>
            </a:r>
            <a:r>
              <a:rPr lang="ar-SA" sz="2000" b="1" dirty="0" err="1">
                <a:effectLst/>
                <a:latin typeface="+mn-lt"/>
                <a:ea typeface="Calibri" panose="020F0502020204030204" pitchFamily="34" charset="0"/>
                <a:cs typeface="Calibri" panose="020F0502020204030204" pitchFamily="34" charset="0"/>
              </a:rPr>
              <a:t>وجيلمور</a:t>
            </a:r>
            <a:r>
              <a:rPr lang="ar-SA" sz="2000" b="1" dirty="0">
                <a:effectLst/>
                <a:latin typeface="+mn-lt"/>
                <a:ea typeface="Calibri" panose="020F0502020204030204" pitchFamily="34" charset="0"/>
                <a:cs typeface="Calibri" panose="020F0502020204030204" pitchFamily="34" charset="0"/>
              </a:rPr>
              <a:t>، أ. (2004). الرسوم البيانية والجداول والخرائط: نتائج التقييم 2003. </a:t>
            </a:r>
            <a:r>
              <a:rPr lang="ar-SA" sz="2000" b="1" dirty="0" err="1">
                <a:effectLst/>
                <a:latin typeface="+mn-lt"/>
                <a:ea typeface="Calibri" panose="020F0502020204030204" pitchFamily="34" charset="0"/>
                <a:cs typeface="Calibri" panose="020F0502020204030204" pitchFamily="34" charset="0"/>
              </a:rPr>
              <a:t>دنيدن</a:t>
            </a:r>
            <a:r>
              <a:rPr lang="ar-SA" sz="2000" b="1" dirty="0">
                <a:effectLst/>
                <a:latin typeface="+mn-lt"/>
                <a:ea typeface="Calibri" panose="020F0502020204030204" pitchFamily="34" charset="0"/>
                <a:cs typeface="Calibri" panose="020F0502020204030204" pitchFamily="34" charset="0"/>
              </a:rPr>
              <a:t>: وحدة البحوث التربوية، جامعة </a:t>
            </a:r>
            <a:r>
              <a:rPr lang="ar-SA" sz="2000" b="1" dirty="0" err="1">
                <a:effectLst/>
                <a:latin typeface="+mn-lt"/>
                <a:ea typeface="Calibri" panose="020F0502020204030204" pitchFamily="34" charset="0"/>
                <a:cs typeface="Calibri" panose="020F0502020204030204" pitchFamily="34" charset="0"/>
              </a:rPr>
              <a:t>أوتاجو</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err="1">
                <a:effectLst/>
                <a:latin typeface="+mn-lt"/>
                <a:ea typeface="Calibri" panose="020F0502020204030204" pitchFamily="34" charset="0"/>
                <a:cs typeface="Calibri" panose="020F0502020204030204" pitchFamily="34" charset="0"/>
              </a:rPr>
              <a:t>جولدزورثي</a:t>
            </a:r>
            <a:r>
              <a:rPr lang="ar-SA" sz="2000" b="1" dirty="0">
                <a:effectLst/>
                <a:latin typeface="+mn-lt"/>
                <a:ea typeface="Calibri" panose="020F0502020204030204" pitchFamily="34" charset="0"/>
                <a:cs typeface="Calibri" panose="020F0502020204030204" pitchFamily="34" charset="0"/>
              </a:rPr>
              <a:t>، أ. (2004). اكتساب المهارات العلمية (انظر تحديدًا الصفحات 40-49). في شارب، ج. (محرر) (2004). تطوير العلوم في المرحلة الابتدائية. </a:t>
            </a:r>
            <a:r>
              <a:rPr lang="ar-SA" sz="2000" b="1" dirty="0" err="1">
                <a:effectLst/>
                <a:latin typeface="+mn-lt"/>
                <a:ea typeface="Calibri" panose="020F0502020204030204" pitchFamily="34" charset="0"/>
                <a:cs typeface="Calibri" panose="020F0502020204030204" pitchFamily="34" charset="0"/>
              </a:rPr>
              <a:t>إكستر</a:t>
            </a:r>
            <a:r>
              <a:rPr lang="ar-SA" sz="2000" b="1" dirty="0">
                <a:effectLst/>
                <a:latin typeface="+mn-lt"/>
                <a:ea typeface="Calibri" panose="020F0502020204030204" pitchFamily="34" charset="0"/>
                <a:cs typeface="Calibri" panose="020F0502020204030204" pitchFamily="34" charset="0"/>
              </a:rPr>
              <a:t>: </a:t>
            </a:r>
            <a:r>
              <a:rPr lang="ar-SA" sz="2000" b="1" dirty="0" err="1">
                <a:effectLst/>
                <a:latin typeface="+mn-lt"/>
                <a:ea typeface="Calibri" panose="020F0502020204030204" pitchFamily="34" charset="0"/>
                <a:cs typeface="Calibri" panose="020F0502020204030204" pitchFamily="34" charset="0"/>
              </a:rPr>
              <a:t>ليرنينج</a:t>
            </a:r>
            <a:r>
              <a:rPr lang="ar-SA" sz="2000" b="1" dirty="0">
                <a:effectLst/>
                <a:latin typeface="+mn-lt"/>
                <a:ea typeface="Calibri" panose="020F0502020204030204" pitchFamily="34" charset="0"/>
                <a:cs typeface="Calibri" panose="020F0502020204030204" pitchFamily="34" charset="0"/>
              </a:rPr>
              <a:t> </a:t>
            </a:r>
            <a:r>
              <a:rPr lang="ar-SA" sz="2000" b="1" dirty="0" err="1">
                <a:effectLst/>
                <a:latin typeface="+mn-lt"/>
                <a:ea typeface="Calibri" panose="020F0502020204030204" pitchFamily="34" charset="0"/>
                <a:cs typeface="Calibri" panose="020F0502020204030204" pitchFamily="34" charset="0"/>
              </a:rPr>
              <a:t>ماترز</a:t>
            </a:r>
            <a:r>
              <a:rPr lang="ar-SA" sz="2000" b="1" dirty="0">
                <a:effectLst/>
                <a:latin typeface="+mn-lt"/>
                <a:ea typeface="Calibri" panose="020F0502020204030204" pitchFamily="34" charset="0"/>
                <a:cs typeface="Calibri" panose="020F0502020204030204" pitchFamily="34" charset="0"/>
              </a:rPr>
              <a:t>. تم الاسترجاع في 10 مايو 2008، من </a:t>
            </a:r>
            <a:r>
              <a:rPr lang="en-US" sz="2000" b="1" u="sng" dirty="0">
                <a:solidFill>
                  <a:schemeClr val="tx1"/>
                </a:solidFill>
                <a:effectLst/>
                <a:latin typeface="+mn-lt"/>
                <a:ea typeface="Calibri" panose="020F0502020204030204" pitchFamily="34" charset="0"/>
                <a:cs typeface="Calibri" panose="020F0502020204030204" pitchFamily="34" charset="0"/>
                <a:hlinkClick r:id="rId2"/>
              </a:rPr>
              <a:t>http://www.learningmatters.co.uk/sampleChapters/pdfs/DPS03.pdf</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جوت، ر. ودوجان، س. (2003). فهم واستخدام الأدلة العلمية: كيفية التقييم النقدي للبيانات. لندن: منشورات سيج</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marL="342900" lvl="0" indent="-342900" algn="r" rtl="1">
              <a:lnSpc>
                <a:spcPct val="150000"/>
              </a:lnSpc>
              <a:spcAft>
                <a:spcPts val="1000"/>
              </a:spcAft>
              <a:buSzPts val="1000"/>
              <a:buFont typeface="Symbol" panose="05050102010706020507" pitchFamily="18" charset="2"/>
              <a:buChar char=""/>
              <a:tabLst>
                <a:tab pos="457200" algn="l"/>
              </a:tabLst>
            </a:pPr>
            <a:r>
              <a:rPr lang="ar-SA" sz="2000" b="1" dirty="0">
                <a:effectLst/>
                <a:latin typeface="+mn-lt"/>
                <a:ea typeface="Calibri" panose="020F0502020204030204" pitchFamily="34" charset="0"/>
                <a:cs typeface="Calibri" panose="020F0502020204030204" pitchFamily="34" charset="0"/>
              </a:rPr>
              <a:t>وزارة التربية والتعليم (2007). المنهج الدراسي النيوزيلندي. </a:t>
            </a:r>
            <a:r>
              <a:rPr lang="ar-SA" sz="2000" b="1" dirty="0" err="1">
                <a:effectLst/>
                <a:latin typeface="+mn-lt"/>
                <a:ea typeface="Calibri" panose="020F0502020204030204" pitchFamily="34" charset="0"/>
                <a:cs typeface="Calibri" panose="020F0502020204030204" pitchFamily="34" charset="0"/>
              </a:rPr>
              <a:t>ويلينغتون</a:t>
            </a:r>
            <a:r>
              <a:rPr lang="ar-SA" sz="2000" b="1" dirty="0">
                <a:effectLst/>
                <a:latin typeface="+mn-lt"/>
                <a:ea typeface="Calibri" panose="020F0502020204030204" pitchFamily="34" charset="0"/>
                <a:cs typeface="Calibri" panose="020F0502020204030204" pitchFamily="34" charset="0"/>
              </a:rPr>
              <a:t>: دار النشر التعليمية</a:t>
            </a:r>
            <a:r>
              <a:rPr lang="en-US" sz="2000" b="1" dirty="0">
                <a:effectLst/>
                <a:latin typeface="+mn-lt"/>
                <a:ea typeface="Calibri" panose="020F0502020204030204" pitchFamily="34" charset="0"/>
                <a:cs typeface="Calibri" panose="020F0502020204030204" pitchFamily="34" charset="0"/>
              </a:rPr>
              <a:t>.</a:t>
            </a:r>
            <a:endParaRPr lang="en-US" sz="2000" dirty="0">
              <a:effectLst/>
              <a:latin typeface="+mn-lt"/>
              <a:ea typeface="Calibri" panose="020F0502020204030204" pitchFamily="34" charset="0"/>
              <a:cs typeface="Arial" panose="020B0604020202020204" pitchFamily="34" charset="0"/>
            </a:endParaRPr>
          </a:p>
          <a:p>
            <a:pPr algn="r" rtl="1">
              <a:lnSpc>
                <a:spcPct val="150000"/>
              </a:lnSpc>
              <a:spcAft>
                <a:spcPts val="1000"/>
              </a:spcAft>
              <a:buNone/>
            </a:pPr>
            <a:r>
              <a:rPr lang="ar-SA" sz="2000" b="1" dirty="0">
                <a:effectLst/>
                <a:latin typeface="+mn-lt"/>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44169381"/>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188</TotalTime>
  <Words>5579</Words>
  <Application>Microsoft Office PowerPoint</Application>
  <PresentationFormat>شاشة عريضة</PresentationFormat>
  <Paragraphs>333</Paragraphs>
  <Slides>79</Slides>
  <Notes>2</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79</vt:i4>
      </vt:variant>
    </vt:vector>
  </HeadingPairs>
  <TitlesOfParts>
    <vt:vector size="86" baseType="lpstr">
      <vt:lpstr>Akhbar MT</vt:lpstr>
      <vt:lpstr>Arial</vt:lpstr>
      <vt:lpstr>Calibri</vt:lpstr>
      <vt:lpstr>Calibri Light</vt:lpstr>
      <vt:lpstr>Courier New</vt:lpstr>
      <vt:lpstr>Symbol</vt:lpstr>
      <vt:lpstr>نسق Office</vt:lpstr>
      <vt:lpstr>دورة تحليل البيانات والجداول والرسوم البيانية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bakri younis</dc:creator>
  <cp:lastModifiedBy>bakri younis</cp:lastModifiedBy>
  <cp:revision>1</cp:revision>
  <dcterms:created xsi:type="dcterms:W3CDTF">2026-09-05T19:40:49Z</dcterms:created>
  <dcterms:modified xsi:type="dcterms:W3CDTF">2026-09-07T15:20:18Z</dcterms:modified>
</cp:coreProperties>
</file>