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57" roundtripDataSignature="AMtx7miXjaD5RKPZF3qXzdpe5+sp++PW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62518E4-AC18-4F8D-AB1F-F7C872ECC1CB}">
  <a:tblStyle styleId="{A62518E4-AC18-4F8D-AB1F-F7C872ECC1C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customschemas.google.com/relationships/presentationmetadata" Target="metadata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388620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1588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1588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ar-S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9" name="Google Shape;779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" name="Google Shape;804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" name="Google Shape;839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2" name="Google Shape;852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0" name="Google Shape;880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7" name="Google Shape;907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1" name="Google Shape;931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7" name="Google Shape;957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1" name="Google Shape;981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1" name="Google Shape;991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4" name="Google Shape;1004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" name="Google Shape;1023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0" name="Google Shape;1050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5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7" name="Google Shape;1077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7" name="Google Shape;1087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" name="Google Shape;1104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2" name="Google Shape;1122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5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6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6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6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6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6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6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6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5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5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5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5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5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5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5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5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5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5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5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5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5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5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5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6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6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6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6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5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jpg"/><Relationship Id="rId6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39.png"/><Relationship Id="rId5" Type="http://schemas.openxmlformats.org/officeDocument/2006/relationships/image" Target="../media/image47.png"/><Relationship Id="rId6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55.png"/><Relationship Id="rId10" Type="http://schemas.openxmlformats.org/officeDocument/2006/relationships/image" Target="../media/image54.png"/><Relationship Id="rId13" Type="http://schemas.openxmlformats.org/officeDocument/2006/relationships/image" Target="../media/image57.png"/><Relationship Id="rId1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50.png"/><Relationship Id="rId9" Type="http://schemas.openxmlformats.org/officeDocument/2006/relationships/image" Target="../media/image53.png"/><Relationship Id="rId15" Type="http://schemas.openxmlformats.org/officeDocument/2006/relationships/image" Target="../media/image2.jpg"/><Relationship Id="rId14" Type="http://schemas.openxmlformats.org/officeDocument/2006/relationships/image" Target="../media/image60.png"/><Relationship Id="rId5" Type="http://schemas.openxmlformats.org/officeDocument/2006/relationships/image" Target="../media/image49.png"/><Relationship Id="rId6" Type="http://schemas.openxmlformats.org/officeDocument/2006/relationships/image" Target="../media/image51.png"/><Relationship Id="rId7" Type="http://schemas.openxmlformats.org/officeDocument/2006/relationships/image" Target="../media/image39.png"/><Relationship Id="rId8" Type="http://schemas.openxmlformats.org/officeDocument/2006/relationships/image" Target="../media/image52.pn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66.png"/><Relationship Id="rId10" Type="http://schemas.openxmlformats.org/officeDocument/2006/relationships/image" Target="../media/image64.png"/><Relationship Id="rId13" Type="http://schemas.openxmlformats.org/officeDocument/2006/relationships/image" Target="../media/image67.png"/><Relationship Id="rId1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2.jpg"/><Relationship Id="rId5" Type="http://schemas.openxmlformats.org/officeDocument/2006/relationships/image" Target="../media/image30.png"/><Relationship Id="rId6" Type="http://schemas.openxmlformats.org/officeDocument/2006/relationships/image" Target="../media/image59.png"/><Relationship Id="rId7" Type="http://schemas.openxmlformats.org/officeDocument/2006/relationships/image" Target="../media/image61.png"/><Relationship Id="rId8" Type="http://schemas.openxmlformats.org/officeDocument/2006/relationships/image" Target="../media/image62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75.png"/><Relationship Id="rId10" Type="http://schemas.openxmlformats.org/officeDocument/2006/relationships/image" Target="../media/image73.png"/><Relationship Id="rId13" Type="http://schemas.openxmlformats.org/officeDocument/2006/relationships/image" Target="../media/image76.png"/><Relationship Id="rId1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68.png"/><Relationship Id="rId9" Type="http://schemas.openxmlformats.org/officeDocument/2006/relationships/image" Target="../media/image72.png"/><Relationship Id="rId15" Type="http://schemas.openxmlformats.org/officeDocument/2006/relationships/image" Target="../media/image2.jpg"/><Relationship Id="rId14" Type="http://schemas.openxmlformats.org/officeDocument/2006/relationships/image" Target="../media/image77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39.png"/><Relationship Id="rId8" Type="http://schemas.openxmlformats.org/officeDocument/2006/relationships/image" Target="../media/image7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79.png"/><Relationship Id="rId5" Type="http://schemas.openxmlformats.org/officeDocument/2006/relationships/image" Target="../media/image39.png"/><Relationship Id="rId6" Type="http://schemas.openxmlformats.org/officeDocument/2006/relationships/image" Target="../media/image78.png"/><Relationship Id="rId7" Type="http://schemas.openxmlformats.org/officeDocument/2006/relationships/image" Target="../media/image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jpg"/></Relationships>
</file>

<file path=ppt/slides/_rels/slide16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37.png"/><Relationship Id="rId9" Type="http://schemas.openxmlformats.org/officeDocument/2006/relationships/image" Target="../media/image83.png"/><Relationship Id="rId5" Type="http://schemas.openxmlformats.org/officeDocument/2006/relationships/image" Target="../media/image80.png"/><Relationship Id="rId6" Type="http://schemas.openxmlformats.org/officeDocument/2006/relationships/image" Target="../media/image81.png"/><Relationship Id="rId7" Type="http://schemas.openxmlformats.org/officeDocument/2006/relationships/image" Target="../media/image84.png"/><Relationship Id="rId8" Type="http://schemas.openxmlformats.org/officeDocument/2006/relationships/image" Target="../media/image82.png"/></Relationships>
</file>

<file path=ppt/slides/_rels/slide17.xml.rels><?xml version="1.0" encoding="UTF-8" standalone="yes"?><Relationships xmlns="http://schemas.openxmlformats.org/package/2006/relationships"><Relationship Id="rId11" Type="http://schemas.openxmlformats.org/officeDocument/2006/relationships/image" Target="../media/image43.png"/><Relationship Id="rId10" Type="http://schemas.openxmlformats.org/officeDocument/2006/relationships/image" Target="../media/image90.png"/><Relationship Id="rId1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85.png"/><Relationship Id="rId9" Type="http://schemas.openxmlformats.org/officeDocument/2006/relationships/image" Target="../media/image89.png"/><Relationship Id="rId5" Type="http://schemas.openxmlformats.org/officeDocument/2006/relationships/image" Target="../media/image86.png"/><Relationship Id="rId6" Type="http://schemas.openxmlformats.org/officeDocument/2006/relationships/image" Target="../media/image80.png"/><Relationship Id="rId7" Type="http://schemas.openxmlformats.org/officeDocument/2006/relationships/image" Target="../media/image87.png"/><Relationship Id="rId8" Type="http://schemas.openxmlformats.org/officeDocument/2006/relationships/image" Target="../media/image88.png"/></Relationships>
</file>

<file path=ppt/slides/_rels/slide18.xml.rels><?xml version="1.0" encoding="UTF-8" standalone="yes"?><Relationships xmlns="http://schemas.openxmlformats.org/package/2006/relationships"><Relationship Id="rId11" Type="http://schemas.openxmlformats.org/officeDocument/2006/relationships/image" Target="../media/image97.png"/><Relationship Id="rId10" Type="http://schemas.openxmlformats.org/officeDocument/2006/relationships/image" Target="../media/image96.png"/><Relationship Id="rId13" Type="http://schemas.openxmlformats.org/officeDocument/2006/relationships/image" Target="../media/image99.png"/><Relationship Id="rId1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91.png"/><Relationship Id="rId9" Type="http://schemas.openxmlformats.org/officeDocument/2006/relationships/image" Target="../media/image94.png"/><Relationship Id="rId15" Type="http://schemas.openxmlformats.org/officeDocument/2006/relationships/image" Target="../media/image101.png"/><Relationship Id="rId14" Type="http://schemas.openxmlformats.org/officeDocument/2006/relationships/image" Target="../media/image100.png"/><Relationship Id="rId17" Type="http://schemas.openxmlformats.org/officeDocument/2006/relationships/image" Target="../media/image104.png"/><Relationship Id="rId16" Type="http://schemas.openxmlformats.org/officeDocument/2006/relationships/image" Target="../media/image102.png"/><Relationship Id="rId5" Type="http://schemas.openxmlformats.org/officeDocument/2006/relationships/image" Target="../media/image92.png"/><Relationship Id="rId6" Type="http://schemas.openxmlformats.org/officeDocument/2006/relationships/image" Target="../media/image93.png"/><Relationship Id="rId18" Type="http://schemas.openxmlformats.org/officeDocument/2006/relationships/image" Target="../media/image2.jpg"/><Relationship Id="rId7" Type="http://schemas.openxmlformats.org/officeDocument/2006/relationships/image" Target="../media/image95.png"/><Relationship Id="rId8" Type="http://schemas.openxmlformats.org/officeDocument/2006/relationships/image" Target="../media/image80.png"/></Relationships>
</file>

<file path=ppt/slides/_rels/slide19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5" Type="http://schemas.openxmlformats.org/officeDocument/2006/relationships/image" Target="../media/image105.png"/><Relationship Id="rId6" Type="http://schemas.openxmlformats.org/officeDocument/2006/relationships/image" Target="../media/image106.png"/><Relationship Id="rId7" Type="http://schemas.openxmlformats.org/officeDocument/2006/relationships/image" Target="../media/image107.png"/><Relationship Id="rId8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109.png"/><Relationship Id="rId9" Type="http://schemas.openxmlformats.org/officeDocument/2006/relationships/image" Target="../media/image2.jpg"/><Relationship Id="rId5" Type="http://schemas.openxmlformats.org/officeDocument/2006/relationships/image" Target="../media/image110.png"/><Relationship Id="rId6" Type="http://schemas.openxmlformats.org/officeDocument/2006/relationships/image" Target="../media/image121.png"/><Relationship Id="rId7" Type="http://schemas.openxmlformats.org/officeDocument/2006/relationships/image" Target="../media/image80.png"/><Relationship Id="rId8" Type="http://schemas.openxmlformats.org/officeDocument/2006/relationships/image" Target="../media/image11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113.png"/><Relationship Id="rId9" Type="http://schemas.openxmlformats.org/officeDocument/2006/relationships/image" Target="../media/image2.jpg"/><Relationship Id="rId5" Type="http://schemas.openxmlformats.org/officeDocument/2006/relationships/image" Target="../media/image30.png"/><Relationship Id="rId6" Type="http://schemas.openxmlformats.org/officeDocument/2006/relationships/image" Target="../media/image112.png"/><Relationship Id="rId7" Type="http://schemas.openxmlformats.org/officeDocument/2006/relationships/image" Target="../media/image114.png"/><Relationship Id="rId8" Type="http://schemas.openxmlformats.org/officeDocument/2006/relationships/image" Target="../media/image115.png"/></Relationships>
</file>

<file path=ppt/slides/_rels/slide22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image" Target="../media/image117.png"/><Relationship Id="rId9" Type="http://schemas.openxmlformats.org/officeDocument/2006/relationships/image" Target="../media/image119.png"/><Relationship Id="rId5" Type="http://schemas.openxmlformats.org/officeDocument/2006/relationships/image" Target="../media/image116.png"/><Relationship Id="rId6" Type="http://schemas.openxmlformats.org/officeDocument/2006/relationships/image" Target="../media/image118.png"/><Relationship Id="rId7" Type="http://schemas.openxmlformats.org/officeDocument/2006/relationships/image" Target="../media/image120.png"/><Relationship Id="rId8" Type="http://schemas.openxmlformats.org/officeDocument/2006/relationships/image" Target="../media/image8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jpg"/></Relationships>
</file>

<file path=ppt/slides/_rels/slide2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5.png"/><Relationship Id="rId10" Type="http://schemas.openxmlformats.org/officeDocument/2006/relationships/image" Target="../media/image124.png"/><Relationship Id="rId13" Type="http://schemas.openxmlformats.org/officeDocument/2006/relationships/image" Target="../media/image127.png"/><Relationship Id="rId12" Type="http://schemas.openxmlformats.org/officeDocument/2006/relationships/image" Target="../media/image12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Relationship Id="rId4" Type="http://schemas.openxmlformats.org/officeDocument/2006/relationships/image" Target="../media/image91.png"/><Relationship Id="rId9" Type="http://schemas.openxmlformats.org/officeDocument/2006/relationships/image" Target="../media/image122.png"/><Relationship Id="rId15" Type="http://schemas.openxmlformats.org/officeDocument/2006/relationships/image" Target="../media/image129.png"/><Relationship Id="rId14" Type="http://schemas.openxmlformats.org/officeDocument/2006/relationships/image" Target="../media/image128.png"/><Relationship Id="rId17" Type="http://schemas.openxmlformats.org/officeDocument/2006/relationships/image" Target="../media/image131.png"/><Relationship Id="rId16" Type="http://schemas.openxmlformats.org/officeDocument/2006/relationships/image" Target="../media/image130.png"/><Relationship Id="rId5" Type="http://schemas.openxmlformats.org/officeDocument/2006/relationships/image" Target="../media/image92.png"/><Relationship Id="rId6" Type="http://schemas.openxmlformats.org/officeDocument/2006/relationships/image" Target="../media/image93.png"/><Relationship Id="rId18" Type="http://schemas.openxmlformats.org/officeDocument/2006/relationships/image" Target="../media/image2.jpg"/><Relationship Id="rId7" Type="http://schemas.openxmlformats.org/officeDocument/2006/relationships/image" Target="../media/image95.png"/><Relationship Id="rId8" Type="http://schemas.openxmlformats.org/officeDocument/2006/relationships/image" Target="../media/image12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Relationship Id="rId4" Type="http://schemas.openxmlformats.org/officeDocument/2006/relationships/image" Target="../media/image133.png"/><Relationship Id="rId5" Type="http://schemas.openxmlformats.org/officeDocument/2006/relationships/image" Target="../media/image132.png"/><Relationship Id="rId6" Type="http://schemas.openxmlformats.org/officeDocument/2006/relationships/image" Target="../media/image2.jpg"/></Relationships>
</file>

<file path=ppt/slides/_rels/slide26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png"/><Relationship Id="rId4" Type="http://schemas.openxmlformats.org/officeDocument/2006/relationships/image" Target="../media/image134.png"/><Relationship Id="rId9" Type="http://schemas.openxmlformats.org/officeDocument/2006/relationships/image" Target="../media/image137.png"/><Relationship Id="rId5" Type="http://schemas.openxmlformats.org/officeDocument/2006/relationships/image" Target="../media/image136.png"/><Relationship Id="rId6" Type="http://schemas.openxmlformats.org/officeDocument/2006/relationships/image" Target="../media/image135.png"/><Relationship Id="rId7" Type="http://schemas.openxmlformats.org/officeDocument/2006/relationships/image" Target="../media/image138.png"/><Relationship Id="rId8" Type="http://schemas.openxmlformats.org/officeDocument/2006/relationships/image" Target="../media/image105.png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4.png"/><Relationship Id="rId10" Type="http://schemas.openxmlformats.org/officeDocument/2006/relationships/image" Target="../media/image73.png"/><Relationship Id="rId13" Type="http://schemas.openxmlformats.org/officeDocument/2006/relationships/image" Target="../media/image146.png"/><Relationship Id="rId12" Type="http://schemas.openxmlformats.org/officeDocument/2006/relationships/image" Target="../media/image14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Relationship Id="rId4" Type="http://schemas.openxmlformats.org/officeDocument/2006/relationships/image" Target="../media/image139.png"/><Relationship Id="rId9" Type="http://schemas.openxmlformats.org/officeDocument/2006/relationships/image" Target="../media/image143.png"/><Relationship Id="rId15" Type="http://schemas.openxmlformats.org/officeDocument/2006/relationships/image" Target="../media/image147.png"/><Relationship Id="rId14" Type="http://schemas.openxmlformats.org/officeDocument/2006/relationships/image" Target="../media/image148.png"/><Relationship Id="rId17" Type="http://schemas.openxmlformats.org/officeDocument/2006/relationships/image" Target="../media/image2.jpg"/><Relationship Id="rId16" Type="http://schemas.openxmlformats.org/officeDocument/2006/relationships/image" Target="../media/image149.png"/><Relationship Id="rId5" Type="http://schemas.openxmlformats.org/officeDocument/2006/relationships/image" Target="../media/image141.png"/><Relationship Id="rId6" Type="http://schemas.openxmlformats.org/officeDocument/2006/relationships/image" Target="../media/image140.png"/><Relationship Id="rId7" Type="http://schemas.openxmlformats.org/officeDocument/2006/relationships/image" Target="../media/image142.png"/><Relationship Id="rId8" Type="http://schemas.openxmlformats.org/officeDocument/2006/relationships/image" Target="../media/image13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png"/><Relationship Id="rId4" Type="http://schemas.openxmlformats.org/officeDocument/2006/relationships/image" Target="../media/image151.png"/><Relationship Id="rId9" Type="http://schemas.openxmlformats.org/officeDocument/2006/relationships/image" Target="../media/image2.jpg"/><Relationship Id="rId5" Type="http://schemas.openxmlformats.org/officeDocument/2006/relationships/image" Target="../media/image150.png"/><Relationship Id="rId6" Type="http://schemas.openxmlformats.org/officeDocument/2006/relationships/image" Target="../media/image152.png"/><Relationship Id="rId7" Type="http://schemas.openxmlformats.org/officeDocument/2006/relationships/image" Target="../media/image154.png"/><Relationship Id="rId8" Type="http://schemas.openxmlformats.org/officeDocument/2006/relationships/image" Target="../media/image15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Relationship Id="rId4" Type="http://schemas.openxmlformats.org/officeDocument/2006/relationships/image" Target="../media/image155.png"/><Relationship Id="rId9" Type="http://schemas.openxmlformats.org/officeDocument/2006/relationships/image" Target="../media/image2.jpg"/><Relationship Id="rId5" Type="http://schemas.openxmlformats.org/officeDocument/2006/relationships/image" Target="../media/image158.png"/><Relationship Id="rId6" Type="http://schemas.openxmlformats.org/officeDocument/2006/relationships/image" Target="../media/image156.png"/><Relationship Id="rId7" Type="http://schemas.openxmlformats.org/officeDocument/2006/relationships/image" Target="../media/image150.png"/><Relationship Id="rId8" Type="http://schemas.openxmlformats.org/officeDocument/2006/relationships/image" Target="../media/image157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3.png"/><Relationship Id="rId10" Type="http://schemas.openxmlformats.org/officeDocument/2006/relationships/image" Target="../media/image14.png"/><Relationship Id="rId13" Type="http://schemas.openxmlformats.org/officeDocument/2006/relationships/image" Target="../media/image16.png"/><Relationship Id="rId1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image" Target="../media/image2.jpg"/><Relationship Id="rId5" Type="http://schemas.openxmlformats.org/officeDocument/2006/relationships/image" Target="../media/image9.png"/><Relationship Id="rId6" Type="http://schemas.openxmlformats.org/officeDocument/2006/relationships/image" Target="../media/image15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png"/><Relationship Id="rId4" Type="http://schemas.openxmlformats.org/officeDocument/2006/relationships/image" Target="../media/image159.png"/><Relationship Id="rId9" Type="http://schemas.openxmlformats.org/officeDocument/2006/relationships/image" Target="../media/image2.jpg"/><Relationship Id="rId5" Type="http://schemas.openxmlformats.org/officeDocument/2006/relationships/image" Target="../media/image30.png"/><Relationship Id="rId6" Type="http://schemas.openxmlformats.org/officeDocument/2006/relationships/image" Target="../media/image160.png"/><Relationship Id="rId7" Type="http://schemas.openxmlformats.org/officeDocument/2006/relationships/image" Target="../media/image161.png"/><Relationship Id="rId8" Type="http://schemas.openxmlformats.org/officeDocument/2006/relationships/image" Target="../media/image162.png"/></Relationships>
</file>

<file path=ppt/slides/_rels/slide3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67.png"/><Relationship Id="rId10" Type="http://schemas.openxmlformats.org/officeDocument/2006/relationships/image" Target="../media/image166.png"/><Relationship Id="rId13" Type="http://schemas.openxmlformats.org/officeDocument/2006/relationships/image" Target="../media/image169.png"/><Relationship Id="rId12" Type="http://schemas.openxmlformats.org/officeDocument/2006/relationships/image" Target="../media/image16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.png"/><Relationship Id="rId4" Type="http://schemas.openxmlformats.org/officeDocument/2006/relationships/image" Target="../media/image50.png"/><Relationship Id="rId9" Type="http://schemas.openxmlformats.org/officeDocument/2006/relationships/image" Target="../media/image165.png"/><Relationship Id="rId15" Type="http://schemas.openxmlformats.org/officeDocument/2006/relationships/image" Target="../media/image2.jpg"/><Relationship Id="rId14" Type="http://schemas.openxmlformats.org/officeDocument/2006/relationships/image" Target="../media/image170.png"/><Relationship Id="rId5" Type="http://schemas.openxmlformats.org/officeDocument/2006/relationships/image" Target="../media/image49.png"/><Relationship Id="rId6" Type="http://schemas.openxmlformats.org/officeDocument/2006/relationships/image" Target="../media/image51.png"/><Relationship Id="rId7" Type="http://schemas.openxmlformats.org/officeDocument/2006/relationships/image" Target="../media/image164.png"/><Relationship Id="rId8" Type="http://schemas.openxmlformats.org/officeDocument/2006/relationships/image" Target="../media/image16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.png"/><Relationship Id="rId4" Type="http://schemas.openxmlformats.org/officeDocument/2006/relationships/image" Target="../media/image164.png"/><Relationship Id="rId9" Type="http://schemas.openxmlformats.org/officeDocument/2006/relationships/image" Target="../media/image2.jpg"/><Relationship Id="rId5" Type="http://schemas.openxmlformats.org/officeDocument/2006/relationships/image" Target="../media/image171.png"/><Relationship Id="rId6" Type="http://schemas.openxmlformats.org/officeDocument/2006/relationships/image" Target="../media/image21.png"/><Relationship Id="rId7" Type="http://schemas.openxmlformats.org/officeDocument/2006/relationships/image" Target="../media/image173.png"/><Relationship Id="rId8" Type="http://schemas.openxmlformats.org/officeDocument/2006/relationships/image" Target="../media/image17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.png"/><Relationship Id="rId4" Type="http://schemas.openxmlformats.org/officeDocument/2006/relationships/image" Target="../media/image174.png"/><Relationship Id="rId5" Type="http://schemas.openxmlformats.org/officeDocument/2006/relationships/image" Target="../media/image176.png"/><Relationship Id="rId6" Type="http://schemas.openxmlformats.org/officeDocument/2006/relationships/image" Target="../media/image175.png"/><Relationship Id="rId7" Type="http://schemas.openxmlformats.org/officeDocument/2006/relationships/image" Target="../media/image41.png"/><Relationship Id="rId8" Type="http://schemas.openxmlformats.org/officeDocument/2006/relationships/image" Target="../media/image2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.png"/><Relationship Id="rId4" Type="http://schemas.openxmlformats.org/officeDocument/2006/relationships/image" Target="../media/image123.png"/><Relationship Id="rId5" Type="http://schemas.openxmlformats.org/officeDocument/2006/relationships/image" Target="../media/image177.png"/><Relationship Id="rId6" Type="http://schemas.openxmlformats.org/officeDocument/2006/relationships/image" Target="../media/image2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.png"/><Relationship Id="rId4" Type="http://schemas.openxmlformats.org/officeDocument/2006/relationships/image" Target="../media/image178.png"/><Relationship Id="rId5" Type="http://schemas.openxmlformats.org/officeDocument/2006/relationships/image" Target="../media/image179.png"/><Relationship Id="rId6" Type="http://schemas.openxmlformats.org/officeDocument/2006/relationships/image" Target="../media/image2.jpg"/></Relationships>
</file>

<file path=ppt/slides/_rels/slide37.xml.rels><?xml version="1.0" encoding="UTF-8" standalone="yes"?><Relationships xmlns="http://schemas.openxmlformats.org/package/2006/relationships"><Relationship Id="rId11" Type="http://schemas.openxmlformats.org/officeDocument/2006/relationships/image" Target="../media/image186.png"/><Relationship Id="rId10" Type="http://schemas.openxmlformats.org/officeDocument/2006/relationships/image" Target="../media/image185.png"/><Relationship Id="rId13" Type="http://schemas.openxmlformats.org/officeDocument/2006/relationships/image" Target="../media/image2.jpg"/><Relationship Id="rId12" Type="http://schemas.openxmlformats.org/officeDocument/2006/relationships/image" Target="../media/image18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.png"/><Relationship Id="rId4" Type="http://schemas.openxmlformats.org/officeDocument/2006/relationships/image" Target="../media/image180.png"/><Relationship Id="rId9" Type="http://schemas.openxmlformats.org/officeDocument/2006/relationships/image" Target="../media/image105.png"/><Relationship Id="rId5" Type="http://schemas.openxmlformats.org/officeDocument/2006/relationships/image" Target="../media/image184.png"/><Relationship Id="rId6" Type="http://schemas.openxmlformats.org/officeDocument/2006/relationships/image" Target="../media/image181.png"/><Relationship Id="rId7" Type="http://schemas.openxmlformats.org/officeDocument/2006/relationships/image" Target="../media/image182.png"/><Relationship Id="rId8" Type="http://schemas.openxmlformats.org/officeDocument/2006/relationships/image" Target="../media/image18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.png"/><Relationship Id="rId4" Type="http://schemas.openxmlformats.org/officeDocument/2006/relationships/image" Target="../media/image188.png"/><Relationship Id="rId9" Type="http://schemas.openxmlformats.org/officeDocument/2006/relationships/image" Target="../media/image2.jpg"/><Relationship Id="rId5" Type="http://schemas.openxmlformats.org/officeDocument/2006/relationships/image" Target="../media/image189.png"/><Relationship Id="rId6" Type="http://schemas.openxmlformats.org/officeDocument/2006/relationships/image" Target="../media/image190.png"/><Relationship Id="rId7" Type="http://schemas.openxmlformats.org/officeDocument/2006/relationships/image" Target="../media/image105.png"/><Relationship Id="rId8" Type="http://schemas.openxmlformats.org/officeDocument/2006/relationships/image" Target="../media/image19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.png"/><Relationship Id="rId4" Type="http://schemas.openxmlformats.org/officeDocument/2006/relationships/image" Target="../media/image105.png"/><Relationship Id="rId9" Type="http://schemas.openxmlformats.org/officeDocument/2006/relationships/image" Target="../media/image2.jpg"/><Relationship Id="rId5" Type="http://schemas.openxmlformats.org/officeDocument/2006/relationships/image" Target="../media/image192.png"/><Relationship Id="rId6" Type="http://schemas.openxmlformats.org/officeDocument/2006/relationships/image" Target="../media/image82.png"/><Relationship Id="rId7" Type="http://schemas.openxmlformats.org/officeDocument/2006/relationships/image" Target="../media/image193.png"/><Relationship Id="rId8" Type="http://schemas.openxmlformats.org/officeDocument/2006/relationships/image" Target="../media/image194.png"/></Relationships>
</file>

<file path=ppt/slides/_rels/slide4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9" Type="http://schemas.openxmlformats.org/officeDocument/2006/relationships/image" Target="../media/image22.png"/><Relationship Id="rId5" Type="http://schemas.openxmlformats.org/officeDocument/2006/relationships/image" Target="../media/image19.png"/><Relationship Id="rId6" Type="http://schemas.openxmlformats.org/officeDocument/2006/relationships/image" Target="../media/image18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/Relationships>
</file>

<file path=ppt/slides/_rels/slide40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7.png"/><Relationship Id="rId10" Type="http://schemas.openxmlformats.org/officeDocument/2006/relationships/image" Target="../media/image196.png"/><Relationship Id="rId13" Type="http://schemas.openxmlformats.org/officeDocument/2006/relationships/image" Target="../media/image199.png"/><Relationship Id="rId12" Type="http://schemas.openxmlformats.org/officeDocument/2006/relationships/image" Target="../media/image19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.png"/><Relationship Id="rId4" Type="http://schemas.openxmlformats.org/officeDocument/2006/relationships/image" Target="../media/image50.png"/><Relationship Id="rId9" Type="http://schemas.openxmlformats.org/officeDocument/2006/relationships/image" Target="../media/image124.png"/><Relationship Id="rId15" Type="http://schemas.openxmlformats.org/officeDocument/2006/relationships/image" Target="../media/image2.jpg"/><Relationship Id="rId14" Type="http://schemas.openxmlformats.org/officeDocument/2006/relationships/image" Target="../media/image200.png"/><Relationship Id="rId5" Type="http://schemas.openxmlformats.org/officeDocument/2006/relationships/image" Target="../media/image49.png"/><Relationship Id="rId6" Type="http://schemas.openxmlformats.org/officeDocument/2006/relationships/image" Target="../media/image51.png"/><Relationship Id="rId7" Type="http://schemas.openxmlformats.org/officeDocument/2006/relationships/image" Target="../media/image179.png"/><Relationship Id="rId8" Type="http://schemas.openxmlformats.org/officeDocument/2006/relationships/image" Target="../media/image195.png"/></Relationships>
</file>

<file path=ppt/slides/_rels/slide41.xml.rels><?xml version="1.0" encoding="UTF-8" standalone="yes"?><Relationships xmlns="http://schemas.openxmlformats.org/package/2006/relationships"><Relationship Id="rId11" Type="http://schemas.openxmlformats.org/officeDocument/2006/relationships/image" Target="../media/image2.jpg"/><Relationship Id="rId10" Type="http://schemas.openxmlformats.org/officeDocument/2006/relationships/image" Target="../media/image20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.png"/><Relationship Id="rId4" Type="http://schemas.openxmlformats.org/officeDocument/2006/relationships/image" Target="../media/image201.png"/><Relationship Id="rId9" Type="http://schemas.openxmlformats.org/officeDocument/2006/relationships/image" Target="../media/image214.png"/><Relationship Id="rId5" Type="http://schemas.openxmlformats.org/officeDocument/2006/relationships/image" Target="../media/image202.png"/><Relationship Id="rId6" Type="http://schemas.openxmlformats.org/officeDocument/2006/relationships/image" Target="../media/image211.png"/><Relationship Id="rId7" Type="http://schemas.openxmlformats.org/officeDocument/2006/relationships/image" Target="../media/image203.png"/><Relationship Id="rId8" Type="http://schemas.openxmlformats.org/officeDocument/2006/relationships/image" Target="../media/image30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.png"/><Relationship Id="rId4" Type="http://schemas.openxmlformats.org/officeDocument/2006/relationships/image" Target="../media/image206.png"/><Relationship Id="rId5" Type="http://schemas.openxmlformats.org/officeDocument/2006/relationships/image" Target="../media/image205.png"/><Relationship Id="rId6" Type="http://schemas.openxmlformats.org/officeDocument/2006/relationships/image" Target="../media/image2.jpg"/></Relationships>
</file>

<file path=ppt/slides/_rels/slide44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.png"/><Relationship Id="rId4" Type="http://schemas.openxmlformats.org/officeDocument/2006/relationships/image" Target="../media/image207.png"/><Relationship Id="rId9" Type="http://schemas.openxmlformats.org/officeDocument/2006/relationships/image" Target="../media/image213.png"/><Relationship Id="rId5" Type="http://schemas.openxmlformats.org/officeDocument/2006/relationships/image" Target="../media/image208.png"/><Relationship Id="rId6" Type="http://schemas.openxmlformats.org/officeDocument/2006/relationships/image" Target="../media/image205.png"/><Relationship Id="rId7" Type="http://schemas.openxmlformats.org/officeDocument/2006/relationships/image" Target="../media/image209.png"/><Relationship Id="rId8" Type="http://schemas.openxmlformats.org/officeDocument/2006/relationships/image" Target="../media/image210.png"/></Relationships>
</file>

<file path=ppt/slides/_rels/slide4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19.png"/><Relationship Id="rId10" Type="http://schemas.openxmlformats.org/officeDocument/2006/relationships/image" Target="../media/image218.png"/><Relationship Id="rId13" Type="http://schemas.openxmlformats.org/officeDocument/2006/relationships/image" Target="../media/image221.png"/><Relationship Id="rId12" Type="http://schemas.openxmlformats.org/officeDocument/2006/relationships/image" Target="../media/image2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.png"/><Relationship Id="rId4" Type="http://schemas.openxmlformats.org/officeDocument/2006/relationships/image" Target="../media/image212.png"/><Relationship Id="rId9" Type="http://schemas.openxmlformats.org/officeDocument/2006/relationships/image" Target="../media/image217.png"/><Relationship Id="rId15" Type="http://schemas.openxmlformats.org/officeDocument/2006/relationships/image" Target="../media/image2.jpg"/><Relationship Id="rId14" Type="http://schemas.openxmlformats.org/officeDocument/2006/relationships/image" Target="../media/image223.png"/><Relationship Id="rId5" Type="http://schemas.openxmlformats.org/officeDocument/2006/relationships/image" Target="../media/image222.png"/><Relationship Id="rId6" Type="http://schemas.openxmlformats.org/officeDocument/2006/relationships/image" Target="../media/image215.png"/><Relationship Id="rId7" Type="http://schemas.openxmlformats.org/officeDocument/2006/relationships/image" Target="../media/image216.png"/><Relationship Id="rId8" Type="http://schemas.openxmlformats.org/officeDocument/2006/relationships/image" Target="../media/image30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.png"/><Relationship Id="rId4" Type="http://schemas.openxmlformats.org/officeDocument/2006/relationships/image" Target="../media/image205.png"/><Relationship Id="rId5" Type="http://schemas.openxmlformats.org/officeDocument/2006/relationships/image" Target="../media/image224.png"/><Relationship Id="rId6" Type="http://schemas.openxmlformats.org/officeDocument/2006/relationships/image" Target="../media/image225.png"/><Relationship Id="rId7" Type="http://schemas.openxmlformats.org/officeDocument/2006/relationships/image" Target="../media/image226.png"/><Relationship Id="rId8" Type="http://schemas.openxmlformats.org/officeDocument/2006/relationships/image" Target="../media/image2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.png"/><Relationship Id="rId4" Type="http://schemas.openxmlformats.org/officeDocument/2006/relationships/image" Target="../media/image227.png"/><Relationship Id="rId5" Type="http://schemas.openxmlformats.org/officeDocument/2006/relationships/image" Target="../media/image228.png"/><Relationship Id="rId6" Type="http://schemas.openxmlformats.org/officeDocument/2006/relationships/image" Target="../media/image229.png"/><Relationship Id="rId7" Type="http://schemas.openxmlformats.org/officeDocument/2006/relationships/image" Target="../media/image230.png"/><Relationship Id="rId8" Type="http://schemas.openxmlformats.org/officeDocument/2006/relationships/image" Target="../media/image2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.png"/><Relationship Id="rId4" Type="http://schemas.openxmlformats.org/officeDocument/2006/relationships/image" Target="../media/image231.png"/><Relationship Id="rId9" Type="http://schemas.openxmlformats.org/officeDocument/2006/relationships/image" Target="../media/image2.jpg"/><Relationship Id="rId5" Type="http://schemas.openxmlformats.org/officeDocument/2006/relationships/image" Target="../media/image105.png"/><Relationship Id="rId6" Type="http://schemas.openxmlformats.org/officeDocument/2006/relationships/image" Target="../media/image235.png"/><Relationship Id="rId7" Type="http://schemas.openxmlformats.org/officeDocument/2006/relationships/image" Target="../media/image232.png"/><Relationship Id="rId8" Type="http://schemas.openxmlformats.org/officeDocument/2006/relationships/image" Target="../media/image233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34.png"/><Relationship Id="rId10" Type="http://schemas.openxmlformats.org/officeDocument/2006/relationships/image" Target="../media/image27.png"/><Relationship Id="rId13" Type="http://schemas.openxmlformats.org/officeDocument/2006/relationships/image" Target="../media/image31.png"/><Relationship Id="rId1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3.png"/><Relationship Id="rId9" Type="http://schemas.openxmlformats.org/officeDocument/2006/relationships/image" Target="../media/image30.png"/><Relationship Id="rId15" Type="http://schemas.openxmlformats.org/officeDocument/2006/relationships/image" Target="../media/image35.png"/><Relationship Id="rId14" Type="http://schemas.openxmlformats.org/officeDocument/2006/relationships/image" Target="../media/image32.png"/><Relationship Id="rId17" Type="http://schemas.openxmlformats.org/officeDocument/2006/relationships/image" Target="../media/image2.jpg"/><Relationship Id="rId16" Type="http://schemas.openxmlformats.org/officeDocument/2006/relationships/image" Target="../media/image33.png"/><Relationship Id="rId5" Type="http://schemas.openxmlformats.org/officeDocument/2006/relationships/image" Target="../media/image25.png"/><Relationship Id="rId6" Type="http://schemas.openxmlformats.org/officeDocument/2006/relationships/image" Target="../media/image24.png"/><Relationship Id="rId7" Type="http://schemas.openxmlformats.org/officeDocument/2006/relationships/image" Target="../media/image26.png"/><Relationship Id="rId8" Type="http://schemas.openxmlformats.org/officeDocument/2006/relationships/image" Target="../media/image28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34.png"/><Relationship Id="rId6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36.png"/><Relationship Id="rId5" Type="http://schemas.openxmlformats.org/officeDocument/2006/relationships/image" Target="../media/image15.png"/><Relationship Id="rId6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37.png"/><Relationship Id="rId9" Type="http://schemas.openxmlformats.org/officeDocument/2006/relationships/image" Target="../media/image43.png"/><Relationship Id="rId5" Type="http://schemas.openxmlformats.org/officeDocument/2006/relationships/image" Target="../media/image39.png"/><Relationship Id="rId6" Type="http://schemas.openxmlformats.org/officeDocument/2006/relationships/image" Target="../media/image38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/Relationships>
</file>

<file path=ppt/slides/_rels/slide9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42.png"/><Relationship Id="rId9" Type="http://schemas.openxmlformats.org/officeDocument/2006/relationships/image" Target="../media/image48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9" name="Google Shape;8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256949" y="3429000"/>
            <a:ext cx="8871108" cy="628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rgbClr val="2DD4BF"/>
                </a:solidFill>
                <a:latin typeface="Calibri"/>
                <a:ea typeface="Calibri"/>
                <a:cs typeface="Calibri"/>
                <a:sym typeface="Calibri"/>
              </a:rPr>
              <a:t>الصحة النفسية وإدارة الضغوط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4452937" y="3810000"/>
            <a:ext cx="2828925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050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7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9587" y="242683"/>
            <a:ext cx="2581660" cy="2628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6">
            <a:alphaModFix/>
          </a:blip>
          <a:srcRect b="0" l="44870" r="0" t="0"/>
          <a:stretch/>
        </p:blipFill>
        <p:spPr>
          <a:xfrm>
            <a:off x="8580753" y="242683"/>
            <a:ext cx="2581660" cy="2628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4" name="Google Shape;26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5" name="Google Shape;26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190500"/>
            <a:ext cx="14287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0"/>
          <p:cNvSpPr txBox="1"/>
          <p:nvPr/>
        </p:nvSpPr>
        <p:spPr>
          <a:xfrm>
            <a:off x="-123825" y="404396"/>
            <a:ext cx="111918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حقائق وخرافات شائعة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0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0"/>
          <p:cNvSpPr txBox="1"/>
          <p:nvPr/>
        </p:nvSpPr>
        <p:spPr>
          <a:xfrm>
            <a:off x="523875" y="6505575"/>
            <a:ext cx="3619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10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69" name="Google Shape;269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306175" y="585787"/>
            <a:ext cx="3619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0"/>
          <p:cNvSpPr/>
          <p:nvPr/>
        </p:nvSpPr>
        <p:spPr>
          <a:xfrm>
            <a:off x="523875" y="2809875"/>
            <a:ext cx="11144250" cy="2219325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71" name="Google Shape;271;p10"/>
          <p:cNvGraphicFramePr/>
          <p:nvPr/>
        </p:nvGraphicFramePr>
        <p:xfrm>
          <a:off x="523875" y="280987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{A62518E4-AC18-4F8D-AB1F-F7C872ECC1CB}</a:tableStyleId>
              </a:tblPr>
              <a:tblGrid>
                <a:gridCol w="5014900"/>
                <a:gridCol w="6129325"/>
              </a:tblGrid>
              <a:tr h="55482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17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الخرافة (Myth)</a:t>
                      </a:r>
                      <a:endParaRPr b="1" i="0" sz="17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17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الحقيقة العلمية (Fact)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</a:tr>
              <a:tr h="55482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"المشكلات النفسية دليل على ضعف الشخصية أو الإيمان."</a:t>
                      </a:r>
                      <a:endParaRPr b="0" i="0" sz="1600" u="none" cap="none" strike="noStrike">
                        <a:solidFill>
                          <a:srgbClr val="33415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الصحة النفسية تتأثر بعوامل بيولوجية وبيئية وضغوط حياتية مثل الصحة الجسدية تماماً.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482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"الطلاب الناجحون لا يعانون من الضغط أو القلق."</a:t>
                      </a:r>
                      <a:endParaRPr b="0" i="0" sz="1600" u="none" cap="none" strike="noStrike">
                        <a:solidFill>
                          <a:srgbClr val="33415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الضغط قد يصيب الجميع بغض النظر عن التفوق الأكاديمي، بل إن الكماليين أكثر عرضة له.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55482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"طلب المساعدة النفسية يعني الفشل في حل مشكلاتك."</a:t>
                      </a:r>
                      <a:endParaRPr b="0" i="0" sz="1600" u="none" cap="none" strike="noStrike">
                        <a:solidFill>
                          <a:srgbClr val="33415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طلب المساعدة خطوة شجاعة ووعي ذاتي ممتاز يعزز المرونة والنجاح المستقبلي.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72" name="Google Shape;272;p10"/>
          <p:cNvSpPr/>
          <p:nvPr/>
        </p:nvSpPr>
        <p:spPr>
          <a:xfrm>
            <a:off x="6653212" y="3814762"/>
            <a:ext cx="501491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0"/>
          <p:cNvSpPr/>
          <p:nvPr/>
        </p:nvSpPr>
        <p:spPr>
          <a:xfrm>
            <a:off x="523875" y="3814762"/>
            <a:ext cx="612933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0"/>
          <p:cNvSpPr/>
          <p:nvPr/>
        </p:nvSpPr>
        <p:spPr>
          <a:xfrm>
            <a:off x="6653212" y="4510087"/>
            <a:ext cx="501491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0"/>
          <p:cNvSpPr/>
          <p:nvPr/>
        </p:nvSpPr>
        <p:spPr>
          <a:xfrm>
            <a:off x="523875" y="4510087"/>
            <a:ext cx="612933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0"/>
          <p:cNvSpPr/>
          <p:nvPr/>
        </p:nvSpPr>
        <p:spPr>
          <a:xfrm>
            <a:off x="6653212" y="5014912"/>
            <a:ext cx="501491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0"/>
          <p:cNvSpPr/>
          <p:nvPr/>
        </p:nvSpPr>
        <p:spPr>
          <a:xfrm>
            <a:off x="523875" y="5014912"/>
            <a:ext cx="612933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8844" y="178491"/>
            <a:ext cx="1894992" cy="1929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83" name="Google Shape;28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4" name="Google Shape;28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12174" y="2852737"/>
            <a:ext cx="355595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5" name="Google Shape;285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18099" y="2852737"/>
            <a:ext cx="355595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6" name="Google Shape;286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3875" y="2852737"/>
            <a:ext cx="3556099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7" name="Google Shape;287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190500"/>
            <a:ext cx="14287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11"/>
          <p:cNvSpPr txBox="1"/>
          <p:nvPr/>
        </p:nvSpPr>
        <p:spPr>
          <a:xfrm>
            <a:off x="-138113" y="404396"/>
            <a:ext cx="111918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التحديات الخاصة بطالب الجامعة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1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1"/>
          <p:cNvSpPr txBox="1"/>
          <p:nvPr/>
        </p:nvSpPr>
        <p:spPr>
          <a:xfrm>
            <a:off x="523875" y="6505575"/>
            <a:ext cx="3333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11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91" name="Google Shape;291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306175" y="585787"/>
            <a:ext cx="3619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2" name="Google Shape;292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944225" y="3100387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11"/>
          <p:cNvSpPr txBox="1"/>
          <p:nvPr/>
        </p:nvSpPr>
        <p:spPr>
          <a:xfrm>
            <a:off x="8359824" y="3738562"/>
            <a:ext cx="3213682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العبء الأكاديمي</a:t>
            </a:r>
            <a:endParaRPr/>
          </a:p>
        </p:txBody>
      </p:sp>
      <p:sp>
        <p:nvSpPr>
          <p:cNvPr id="294" name="Google Shape;294;p11"/>
          <p:cNvSpPr txBox="1"/>
          <p:nvPr/>
        </p:nvSpPr>
        <p:spPr>
          <a:xfrm>
            <a:off x="8512856" y="4252912"/>
            <a:ext cx="30606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امتحانات متلاحقة، بحوث، ومشاريع تخرج تتطلب تركيزاً وتنظيماً مستمرين.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95" name="Google Shape;295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150149" y="3100387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1"/>
          <p:cNvSpPr txBox="1"/>
          <p:nvPr/>
        </p:nvSpPr>
        <p:spPr>
          <a:xfrm>
            <a:off x="4565749" y="3738562"/>
            <a:ext cx="3213682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إدارة الاستقلالية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1"/>
          <p:cNvSpPr txBox="1"/>
          <p:nvPr/>
        </p:nvSpPr>
        <p:spPr>
          <a:xfrm>
            <a:off x="4718781" y="4252912"/>
            <a:ext cx="30606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تحمل مسؤولية الوقت، المصاريف، والنوم بدون توجيه مباشر من الأسرة.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98" name="Google Shape;298;p1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356074" y="3100387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1"/>
          <p:cNvSpPr txBox="1"/>
          <p:nvPr/>
        </p:nvSpPr>
        <p:spPr>
          <a:xfrm>
            <a:off x="771525" y="3738562"/>
            <a:ext cx="3213839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قلق المستقبل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1"/>
          <p:cNvSpPr txBox="1"/>
          <p:nvPr/>
        </p:nvSpPr>
        <p:spPr>
          <a:xfrm>
            <a:off x="924565" y="4252912"/>
            <a:ext cx="3060799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التفكير بالمسار المهني، سوق العمل، وتوقعات الأهل والمجتمع.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01" name="Google Shape;301;p1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053762" y="3224212"/>
            <a:ext cx="25717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2" name="Google Shape;302;p1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245399" y="3224212"/>
            <a:ext cx="2857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3" name="Google Shape;303;p1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479899" y="3224212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1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480459" y="193183"/>
            <a:ext cx="2177544" cy="2216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09" name="Google Shape;30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0" name="Google Shape;31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2565052"/>
            <a:ext cx="11144250" cy="27088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1" name="Google Shape;311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190500"/>
            <a:ext cx="10191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12"/>
          <p:cNvSpPr txBox="1"/>
          <p:nvPr/>
        </p:nvSpPr>
        <p:spPr>
          <a:xfrm>
            <a:off x="-152401" y="404396"/>
            <a:ext cx="111918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نشاط (2): سحابة المصادر المسببة للضغط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2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2"/>
          <p:cNvSpPr txBox="1"/>
          <p:nvPr/>
        </p:nvSpPr>
        <p:spPr>
          <a:xfrm>
            <a:off x="523875" y="6505575"/>
            <a:ext cx="3524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12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15" name="Google Shape;315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306175" y="585787"/>
            <a:ext cx="3619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6" name="Google Shape;316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67825" y="2869852"/>
            <a:ext cx="2095500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12"/>
          <p:cNvSpPr txBox="1"/>
          <p:nvPr/>
        </p:nvSpPr>
        <p:spPr>
          <a:xfrm>
            <a:off x="301943" y="3336577"/>
            <a:ext cx="11061382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5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ما الذي يسبب لك أكبر قدر من الضغط حالياً؟</a:t>
            </a:r>
            <a:endParaRPr b="1" i="0" sz="2500" u="none" cap="none" strike="noStrike">
              <a:solidFill>
                <a:srgbClr val="78350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2"/>
          <p:cNvSpPr txBox="1"/>
          <p:nvPr/>
        </p:nvSpPr>
        <p:spPr>
          <a:xfrm>
            <a:off x="828675" y="3974752"/>
            <a:ext cx="10534650" cy="2821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8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اكتب في ورقة لاصقة أو أذكر شفهياً كلمة واحدة تجسد المسبب الرئيسي لتوترك الأكاديمي أو الشخصي هذا الفصل:</a:t>
            </a:r>
            <a:endParaRPr/>
          </a:p>
        </p:txBody>
      </p:sp>
      <p:pic>
        <p:nvPicPr>
          <p:cNvPr descr="image.png" id="319" name="Google Shape;319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020425" y="2941290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0" name="Google Shape;320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024937" y="4578548"/>
            <a:ext cx="1647825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1" name="Google Shape;321;p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300912" y="4578548"/>
            <a:ext cx="1609725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2" name="Google Shape;322;p1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443537" y="4578548"/>
            <a:ext cx="1743075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3" name="Google Shape;323;p1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319462" y="4578548"/>
            <a:ext cx="2009775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4" name="Google Shape;324;p1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519237" y="4578548"/>
            <a:ext cx="1685925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94097" y="147641"/>
            <a:ext cx="2250280" cy="2290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30" name="Google Shape;33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1" name="Google Shape;33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12174" y="2876550"/>
            <a:ext cx="3555950" cy="2085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2" name="Google Shape;332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18099" y="2876550"/>
            <a:ext cx="3555950" cy="2085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3" name="Google Shape;333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3875" y="2876550"/>
            <a:ext cx="3556099" cy="2085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4" name="Google Shape;334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190500"/>
            <a:ext cx="14287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13"/>
          <p:cNvSpPr txBox="1"/>
          <p:nvPr/>
        </p:nvSpPr>
        <p:spPr>
          <a:xfrm>
            <a:off x="-257175" y="404396"/>
            <a:ext cx="112680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التكافل بين النفس والجسد والدراسة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3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3"/>
          <p:cNvSpPr txBox="1"/>
          <p:nvPr/>
        </p:nvSpPr>
        <p:spPr>
          <a:xfrm>
            <a:off x="523875" y="6505575"/>
            <a:ext cx="3524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13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38" name="Google Shape;338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382375" y="585787"/>
            <a:ext cx="2857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9" name="Google Shape;339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52099" y="3124200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13"/>
          <p:cNvSpPr txBox="1"/>
          <p:nvPr/>
        </p:nvSpPr>
        <p:spPr>
          <a:xfrm>
            <a:off x="8283308" y="3714750"/>
            <a:ext cx="3213682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الحالة النفسية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3"/>
          <p:cNvSpPr txBox="1"/>
          <p:nvPr/>
        </p:nvSpPr>
        <p:spPr>
          <a:xfrm>
            <a:off x="8359824" y="4229100"/>
            <a:ext cx="30606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تؤثر على الشغف والدافعية والقدرة على الاستيعاب والتذكر.</a:t>
            </a:r>
            <a:endParaRPr/>
          </a:p>
        </p:txBody>
      </p:sp>
      <p:pic>
        <p:nvPicPr>
          <p:cNvPr descr="image.png" id="342" name="Google Shape;342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858023" y="3124200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13"/>
          <p:cNvSpPr txBox="1"/>
          <p:nvPr/>
        </p:nvSpPr>
        <p:spPr>
          <a:xfrm>
            <a:off x="4489232" y="3714750"/>
            <a:ext cx="3213682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الصحة الجسدية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3"/>
          <p:cNvSpPr txBox="1"/>
          <p:nvPr/>
        </p:nvSpPr>
        <p:spPr>
          <a:xfrm>
            <a:off x="4565749" y="4229100"/>
            <a:ext cx="3060650" cy="487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تزود الدماغ بالطاقة وتضمن الجاهزية البدنية للاستذكار.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45" name="Google Shape;345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063799" y="3124200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13"/>
          <p:cNvSpPr txBox="1"/>
          <p:nvPr/>
        </p:nvSpPr>
        <p:spPr>
          <a:xfrm>
            <a:off x="695005" y="3714750"/>
            <a:ext cx="3213839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الإنجاز الأكاديمي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3"/>
          <p:cNvSpPr txBox="1"/>
          <p:nvPr/>
        </p:nvSpPr>
        <p:spPr>
          <a:xfrm>
            <a:off x="771525" y="4229100"/>
            <a:ext cx="3060799" cy="487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نتيجة طبيعية للتناغم بين العقل والتغذية والنوم الجيد.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48" name="Google Shape;348;p1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775924" y="3248025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9" name="Google Shape;349;p1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010423" y="3248025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0" name="Google Shape;350;p1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187624" y="3248025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1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23875" y="133483"/>
            <a:ext cx="2121071" cy="2159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56" name="Google Shape;35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7" name="Google Shape;35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9750" y="3000375"/>
            <a:ext cx="8572500" cy="1838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8" name="Google Shape;35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147970"/>
            <a:ext cx="14287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14"/>
          <p:cNvSpPr txBox="1"/>
          <p:nvPr/>
        </p:nvSpPr>
        <p:spPr>
          <a:xfrm>
            <a:off x="-238125" y="404396"/>
            <a:ext cx="1129665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خلاصة القول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4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4"/>
          <p:cNvSpPr txBox="1"/>
          <p:nvPr/>
        </p:nvSpPr>
        <p:spPr>
          <a:xfrm>
            <a:off x="523874" y="6505575"/>
            <a:ext cx="685165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14 / 50</a:t>
            </a:r>
            <a:endParaRPr/>
          </a:p>
        </p:txBody>
      </p:sp>
      <p:pic>
        <p:nvPicPr>
          <p:cNvPr descr="image.png" id="362" name="Google Shape;362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410950" y="585787"/>
            <a:ext cx="257175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14"/>
          <p:cNvSpPr txBox="1"/>
          <p:nvPr/>
        </p:nvSpPr>
        <p:spPr>
          <a:xfrm>
            <a:off x="2143125" y="3333750"/>
            <a:ext cx="78486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100" u="none" cap="none" strike="noStrike">
                <a:solidFill>
                  <a:srgbClr val="14532D"/>
                </a:solidFill>
                <a:latin typeface="Calibri"/>
                <a:ea typeface="Calibri"/>
                <a:cs typeface="Calibri"/>
                <a:sym typeface="Calibri"/>
              </a:rPr>
              <a:t>"لا يمكنك صب الماء من إبريق فارغ.. ركّز على العناية بوعائك النفسي والذهني أولاً لتستطيع العطاء والعلم والتميز."</a:t>
            </a:r>
            <a:endParaRPr b="1" i="0" sz="2100" u="none" cap="none" strike="noStrike">
              <a:solidFill>
                <a:srgbClr val="1453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4"/>
          <p:cNvSpPr txBox="1"/>
          <p:nvPr/>
        </p:nvSpPr>
        <p:spPr>
          <a:xfrm>
            <a:off x="3858322" y="4295775"/>
            <a:ext cx="34521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166534"/>
                </a:solidFill>
                <a:latin typeface="Calibri"/>
                <a:ea typeface="Calibri"/>
                <a:cs typeface="Calibri"/>
                <a:sym typeface="Calibri"/>
              </a:rPr>
              <a:t>— قاعدة الرعاية الذاتية الذهبية</a:t>
            </a:r>
            <a:endParaRPr/>
          </a:p>
        </p:txBody>
      </p:sp>
      <p:pic>
        <p:nvPicPr>
          <p:cNvPr id="365" name="Google Shape;365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137908"/>
            <a:ext cx="2119560" cy="2157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70" name="Google Shape;37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1" name="Google Shape;37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2" name="Google Shape;372;p15"/>
          <p:cNvGrpSpPr/>
          <p:nvPr/>
        </p:nvGrpSpPr>
        <p:grpSpPr>
          <a:xfrm>
            <a:off x="2025491" y="2966147"/>
            <a:ext cx="8141017" cy="1505070"/>
            <a:chOff x="2025491" y="2480369"/>
            <a:chExt cx="8141017" cy="1505070"/>
          </a:xfrm>
        </p:grpSpPr>
        <p:sp>
          <p:nvSpPr>
            <p:cNvPr id="373" name="Google Shape;373;p15"/>
            <p:cNvSpPr txBox="1"/>
            <p:nvPr/>
          </p:nvSpPr>
          <p:spPr>
            <a:xfrm>
              <a:off x="2025491" y="2480369"/>
              <a:ext cx="814101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4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ماهية الضغوط وكيف تشعر بها؟</a:t>
              </a:r>
              <a:endParaRPr b="0" i="0" sz="4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15"/>
            <p:cNvSpPr txBox="1"/>
            <p:nvPr/>
          </p:nvSpPr>
          <p:spPr>
            <a:xfrm>
              <a:off x="3295650" y="3670994"/>
              <a:ext cx="5600700" cy="31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1" algn="r">
                <a:lnSpc>
                  <a:spcPct val="13894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1900" u="none" cap="none" strike="noStrike">
                  <a:solidFill>
                    <a:srgbClr val="CCFBF1"/>
                  </a:solidFill>
                  <a:latin typeface="Calibri"/>
                  <a:ea typeface="Calibri"/>
                  <a:cs typeface="Calibri"/>
                  <a:sym typeface="Calibri"/>
                </a:rPr>
                <a:t>فهم آليات الضغط النفسي، استجابة الجسد، وتحديد الأعراض الفردية</a:t>
              </a:r>
              <a:endParaRPr b="0" i="0" sz="1900" u="none" cap="none" strike="noStrike">
                <a:solidFill>
                  <a:srgbClr val="CCFBF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75" name="Google Shape;37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65922" y="169067"/>
            <a:ext cx="2213050" cy="2252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80" name="Google Shape;38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1" name="Google Shape;38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2109787"/>
            <a:ext cx="5381625" cy="3619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2" name="Google Shape;382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190500"/>
            <a:ext cx="11239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16"/>
          <p:cNvSpPr txBox="1"/>
          <p:nvPr/>
        </p:nvSpPr>
        <p:spPr>
          <a:xfrm>
            <a:off x="-314325" y="404396"/>
            <a:ext cx="1137285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ما هو الضغط النفسي (Stress)؟</a:t>
            </a:r>
            <a:endParaRPr b="1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6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6"/>
          <p:cNvSpPr txBox="1"/>
          <p:nvPr/>
        </p:nvSpPr>
        <p:spPr>
          <a:xfrm>
            <a:off x="523875" y="6505575"/>
            <a:ext cx="3524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16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86" name="Google Shape;386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487150" y="585787"/>
            <a:ext cx="180975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16"/>
          <p:cNvSpPr txBox="1"/>
          <p:nvPr/>
        </p:nvSpPr>
        <p:spPr>
          <a:xfrm>
            <a:off x="6286500" y="2841426"/>
            <a:ext cx="5381625" cy="647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389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هو استجابة جسمك وعقلك الطبيعية للتحديات أو المتطلبات التي تتجاوز مواردك الحالية المتوقعة.</a:t>
            </a:r>
            <a:endParaRPr b="0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88" name="Google Shape;388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3400" y="2119312"/>
            <a:ext cx="5362575" cy="360045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16"/>
          <p:cNvSpPr/>
          <p:nvPr/>
        </p:nvSpPr>
        <p:spPr>
          <a:xfrm>
            <a:off x="6286500" y="3702248"/>
            <a:ext cx="5381625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6"/>
          <p:cNvSpPr txBox="1"/>
          <p:nvPr/>
        </p:nvSpPr>
        <p:spPr>
          <a:xfrm>
            <a:off x="6396038" y="3835598"/>
            <a:ext cx="46863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الضغط في أصله آلية للتكيف والحماية.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6"/>
          <p:cNvSpPr/>
          <p:nvPr/>
        </p:nvSpPr>
        <p:spPr>
          <a:xfrm>
            <a:off x="11630025" y="3702248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6"/>
          <p:cNvSpPr/>
          <p:nvPr/>
        </p:nvSpPr>
        <p:spPr>
          <a:xfrm>
            <a:off x="6286500" y="4426148"/>
            <a:ext cx="5381625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6"/>
          <p:cNvSpPr txBox="1"/>
          <p:nvPr/>
        </p:nvSpPr>
        <p:spPr>
          <a:xfrm>
            <a:off x="6415088" y="4559498"/>
            <a:ext cx="46672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يصبح مدمراً عندما يتحول إلى حالة مزمنة بدون تفريغ.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6"/>
          <p:cNvSpPr/>
          <p:nvPr/>
        </p:nvSpPr>
        <p:spPr>
          <a:xfrm>
            <a:off x="11630025" y="4426148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95" name="Google Shape;395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268075" y="3868935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6" name="Google Shape;396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249025" y="459283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81000" y="152575"/>
            <a:ext cx="1756144" cy="1787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02" name="Google Shape;40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3" name="Google Shape;40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2747962"/>
            <a:ext cx="5381625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4" name="Google Shape;40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2747962"/>
            <a:ext cx="5381625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5" name="Google Shape;405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3875" y="147969"/>
            <a:ext cx="11239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17"/>
          <p:cNvSpPr txBox="1"/>
          <p:nvPr/>
        </p:nvSpPr>
        <p:spPr>
          <a:xfrm>
            <a:off x="-223838" y="404396"/>
            <a:ext cx="112680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الضغط الإيجابي والضغط السلبي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7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7"/>
          <p:cNvSpPr txBox="1"/>
          <p:nvPr/>
        </p:nvSpPr>
        <p:spPr>
          <a:xfrm>
            <a:off x="523874" y="6505575"/>
            <a:ext cx="746125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17 / 50</a:t>
            </a:r>
            <a:endParaRPr/>
          </a:p>
        </p:txBody>
      </p:sp>
      <p:pic>
        <p:nvPicPr>
          <p:cNvPr descr="image.png" id="409" name="Google Shape;409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382375" y="585787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17"/>
          <p:cNvSpPr txBox="1"/>
          <p:nvPr/>
        </p:nvSpPr>
        <p:spPr>
          <a:xfrm>
            <a:off x="5805012" y="3005137"/>
            <a:ext cx="5110638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38125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166534"/>
                </a:solidFill>
                <a:latin typeface="Calibri"/>
                <a:ea typeface="Calibri"/>
                <a:cs typeface="Calibri"/>
                <a:sym typeface="Calibri"/>
              </a:rPr>
              <a:t>الضغط الإيجابي (Eustress)</a:t>
            </a:r>
            <a:endParaRPr b="1" i="0" sz="1900" u="none" cap="none" strike="noStrike">
              <a:solidFill>
                <a:srgbClr val="16653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7"/>
          <p:cNvSpPr txBox="1"/>
          <p:nvPr/>
        </p:nvSpPr>
        <p:spPr>
          <a:xfrm>
            <a:off x="42387" y="3005137"/>
            <a:ext cx="5110638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38125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991B1B"/>
                </a:solidFill>
                <a:latin typeface="Calibri"/>
                <a:ea typeface="Calibri"/>
                <a:cs typeface="Calibri"/>
                <a:sym typeface="Calibri"/>
              </a:rPr>
              <a:t>الضغط السلبي (Distress)</a:t>
            </a:r>
            <a:endParaRPr b="1" i="0" sz="1900" u="none" cap="none" strike="noStrike">
              <a:solidFill>
                <a:srgbClr val="991B1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12" name="Google Shape;412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172825" y="3100387"/>
            <a:ext cx="238125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17"/>
          <p:cNvSpPr txBox="1"/>
          <p:nvPr/>
        </p:nvSpPr>
        <p:spPr>
          <a:xfrm>
            <a:off x="6429375" y="3614737"/>
            <a:ext cx="45529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محفز للتركيز وتحقيق الأهداف.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7"/>
          <p:cNvSpPr txBox="1"/>
          <p:nvPr/>
        </p:nvSpPr>
        <p:spPr>
          <a:xfrm>
            <a:off x="6429375" y="4071937"/>
            <a:ext cx="45529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قصير المدى ويعزز النشاط والإنتاجية.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7"/>
          <p:cNvSpPr txBox="1"/>
          <p:nvPr/>
        </p:nvSpPr>
        <p:spPr>
          <a:xfrm>
            <a:off x="6429375" y="4529137"/>
            <a:ext cx="45529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مثال: التوتر الخفيف المقبول قبل العرض التقديمي.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16" name="Google Shape;416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10200" y="3100387"/>
            <a:ext cx="238125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17"/>
          <p:cNvSpPr txBox="1"/>
          <p:nvPr/>
        </p:nvSpPr>
        <p:spPr>
          <a:xfrm>
            <a:off x="661987" y="3614737"/>
            <a:ext cx="45815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مسبب للتشتت والشعور بالعجز.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7"/>
          <p:cNvSpPr txBox="1"/>
          <p:nvPr/>
        </p:nvSpPr>
        <p:spPr>
          <a:xfrm>
            <a:off x="661987" y="4071937"/>
            <a:ext cx="45815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طويل المدى ويستنزف الطاقة النفسية.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7"/>
          <p:cNvSpPr txBox="1"/>
          <p:nvPr/>
        </p:nvSpPr>
        <p:spPr>
          <a:xfrm>
            <a:off x="661987" y="4529137"/>
            <a:ext cx="45815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مثال: الخوف الشديد المربك في قاعة الامتحان.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20" name="Google Shape;420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239500" y="3648075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1" name="Google Shape;421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239500" y="4105275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2" name="Google Shape;422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239500" y="4562475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3" name="Google Shape;423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505450" y="3648075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4" name="Google Shape;424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505450" y="4105275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5" name="Google Shape;425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505450" y="4562475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1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34164" y="130772"/>
            <a:ext cx="1960816" cy="1996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31" name="Google Shape;43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2" name="Google Shape;43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60656" y="2852737"/>
            <a:ext cx="2607468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3" name="Google Shape;433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5062" y="2852737"/>
            <a:ext cx="2607468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4" name="Google Shape;434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69468" y="2852737"/>
            <a:ext cx="2607468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5" name="Google Shape;435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2852737"/>
            <a:ext cx="2607468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6" name="Google Shape;436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3875" y="190500"/>
            <a:ext cx="11239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18"/>
          <p:cNvSpPr txBox="1"/>
          <p:nvPr/>
        </p:nvSpPr>
        <p:spPr>
          <a:xfrm>
            <a:off x="-238125" y="404396"/>
            <a:ext cx="113061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استجابة الكر والفر (Fight or Flight)</a:t>
            </a:r>
            <a:endParaRPr b="1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8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8"/>
          <p:cNvSpPr txBox="1"/>
          <p:nvPr/>
        </p:nvSpPr>
        <p:spPr>
          <a:xfrm>
            <a:off x="523875" y="6505575"/>
            <a:ext cx="3524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18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40" name="Google Shape;440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420475" y="585787"/>
            <a:ext cx="2476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18"/>
          <p:cNvSpPr txBox="1"/>
          <p:nvPr/>
        </p:nvSpPr>
        <p:spPr>
          <a:xfrm>
            <a:off x="9308306" y="3738562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تسارع الضربات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8"/>
          <p:cNvSpPr txBox="1"/>
          <p:nvPr/>
        </p:nvSpPr>
        <p:spPr>
          <a:xfrm>
            <a:off x="9413915" y="4252912"/>
            <a:ext cx="211216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ضخ الدم إلى العضلات الرئيسية للاستعداد للرد.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8"/>
          <p:cNvSpPr txBox="1"/>
          <p:nvPr/>
        </p:nvSpPr>
        <p:spPr>
          <a:xfrm>
            <a:off x="6462712" y="3738562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تسارع التنفس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8"/>
          <p:cNvSpPr txBox="1"/>
          <p:nvPr/>
        </p:nvSpPr>
        <p:spPr>
          <a:xfrm>
            <a:off x="6568321" y="4252912"/>
            <a:ext cx="211216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تزويد الجسم بالأكسجين الفوري لمواجهة الخطر.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8"/>
          <p:cNvSpPr txBox="1"/>
          <p:nvPr/>
        </p:nvSpPr>
        <p:spPr>
          <a:xfrm>
            <a:off x="3617118" y="3738562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إفراز الكورتيزول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8"/>
          <p:cNvSpPr txBox="1"/>
          <p:nvPr/>
        </p:nvSpPr>
        <p:spPr>
          <a:xfrm>
            <a:off x="3722727" y="4252912"/>
            <a:ext cx="211216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ارتفاع هرمونات الضغط وتبطئة الهضم مؤقتاً.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8"/>
          <p:cNvSpPr txBox="1"/>
          <p:nvPr/>
        </p:nvSpPr>
        <p:spPr>
          <a:xfrm>
            <a:off x="771525" y="3738562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اتساع حدقة العين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8"/>
          <p:cNvSpPr txBox="1"/>
          <p:nvPr/>
        </p:nvSpPr>
        <p:spPr>
          <a:xfrm>
            <a:off x="877134" y="4252912"/>
            <a:ext cx="211216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زيادة الحدة البصرية والتركيز المفرط على المهدد.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9" name="Google Shape;449;p18"/>
          <p:cNvGrpSpPr/>
          <p:nvPr/>
        </p:nvGrpSpPr>
        <p:grpSpPr>
          <a:xfrm>
            <a:off x="11049833" y="3100387"/>
            <a:ext cx="476250" cy="476250"/>
            <a:chOff x="10944225" y="3100387"/>
            <a:chExt cx="476250" cy="476250"/>
          </a:xfrm>
        </p:grpSpPr>
        <p:pic>
          <p:nvPicPr>
            <p:cNvPr descr="image.png" id="450" name="Google Shape;450;p18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0944225" y="3100387"/>
              <a:ext cx="476250" cy="476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.png" id="451" name="Google Shape;451;p18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1068050" y="3224212"/>
              <a:ext cx="228600" cy="228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2" name="Google Shape;452;p18"/>
          <p:cNvGrpSpPr/>
          <p:nvPr/>
        </p:nvGrpSpPr>
        <p:grpSpPr>
          <a:xfrm>
            <a:off x="8204239" y="3100387"/>
            <a:ext cx="476250" cy="476250"/>
            <a:chOff x="8098631" y="3100387"/>
            <a:chExt cx="476250" cy="476250"/>
          </a:xfrm>
        </p:grpSpPr>
        <p:pic>
          <p:nvPicPr>
            <p:cNvPr descr="image.png" id="453" name="Google Shape;453;p18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8098631" y="3100387"/>
              <a:ext cx="476250" cy="476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.png" id="454" name="Google Shape;454;p18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8222456" y="3224212"/>
              <a:ext cx="228600" cy="228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5" name="Google Shape;455;p18"/>
          <p:cNvGrpSpPr/>
          <p:nvPr/>
        </p:nvGrpSpPr>
        <p:grpSpPr>
          <a:xfrm>
            <a:off x="5358645" y="3100387"/>
            <a:ext cx="476250" cy="476250"/>
            <a:chOff x="5253037" y="3100387"/>
            <a:chExt cx="476250" cy="476250"/>
          </a:xfrm>
        </p:grpSpPr>
        <p:pic>
          <p:nvPicPr>
            <p:cNvPr descr="image.png" id="456" name="Google Shape;456;p18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5253037" y="3100387"/>
              <a:ext cx="476250" cy="476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.png" id="457" name="Google Shape;457;p18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5376862" y="3224212"/>
              <a:ext cx="228600" cy="228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8" name="Google Shape;458;p18"/>
          <p:cNvGrpSpPr/>
          <p:nvPr/>
        </p:nvGrpSpPr>
        <p:grpSpPr>
          <a:xfrm>
            <a:off x="2513052" y="3100387"/>
            <a:ext cx="476250" cy="476250"/>
            <a:chOff x="2407443" y="3100387"/>
            <a:chExt cx="476250" cy="476250"/>
          </a:xfrm>
        </p:grpSpPr>
        <p:pic>
          <p:nvPicPr>
            <p:cNvPr descr="image.png" id="459" name="Google Shape;459;p18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2407443" y="3100387"/>
              <a:ext cx="476250" cy="476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.png" id="460" name="Google Shape;460;p18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2516981" y="3224212"/>
              <a:ext cx="257175" cy="228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1" name="Google Shape;461;p18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505268" y="172791"/>
            <a:ext cx="1934262" cy="1968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66" name="Google Shape;46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67" name="Google Shape;46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2396579"/>
            <a:ext cx="11144250" cy="30459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68" name="Google Shape;468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190500"/>
            <a:ext cx="91440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19"/>
          <p:cNvSpPr txBox="1"/>
          <p:nvPr/>
        </p:nvSpPr>
        <p:spPr>
          <a:xfrm>
            <a:off x="-152400" y="404396"/>
            <a:ext cx="112299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تمرين عملي (1): مسح الجسد واكتشاف التوتر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9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9"/>
          <p:cNvSpPr txBox="1"/>
          <p:nvPr/>
        </p:nvSpPr>
        <p:spPr>
          <a:xfrm>
            <a:off x="523875" y="6505575"/>
            <a:ext cx="3524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19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72" name="Google Shape;472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344275" y="585787"/>
            <a:ext cx="3238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73" name="Google Shape;473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10700" y="2701379"/>
            <a:ext cx="1952625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19"/>
          <p:cNvSpPr txBox="1"/>
          <p:nvPr/>
        </p:nvSpPr>
        <p:spPr>
          <a:xfrm>
            <a:off x="301943" y="3168104"/>
            <a:ext cx="11061382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500" u="none" cap="none" strike="noStrike">
                <a:solidFill>
                  <a:srgbClr val="0369A1"/>
                </a:solidFill>
                <a:latin typeface="Calibri"/>
                <a:ea typeface="Calibri"/>
                <a:cs typeface="Calibri"/>
                <a:sym typeface="Calibri"/>
              </a:rPr>
              <a:t>أين يستقر التوتر في جسمك الآن؟</a:t>
            </a:r>
            <a:endParaRPr b="1" i="0" sz="2500" u="none" cap="none" strike="noStrike">
              <a:solidFill>
                <a:srgbClr val="0369A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19"/>
          <p:cNvSpPr txBox="1"/>
          <p:nvPr/>
        </p:nvSpPr>
        <p:spPr>
          <a:xfrm>
            <a:off x="828675" y="3806279"/>
            <a:ext cx="10534650" cy="2821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800" u="none" cap="none" strike="noStrike">
                <a:solidFill>
                  <a:srgbClr val="075985"/>
                </a:solidFill>
                <a:latin typeface="Calibri"/>
                <a:ea typeface="Calibri"/>
                <a:cs typeface="Calibri"/>
                <a:sym typeface="Calibri"/>
              </a:rPr>
              <a:t>أغمض عينيك لثوانٍ واعمل مسحاً سريعاً من الرأس إلى القدمين:</a:t>
            </a:r>
            <a:endParaRPr b="0" i="0" sz="1800" u="none" cap="none" strike="noStrike">
              <a:solidFill>
                <a:srgbClr val="07598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76" name="Google Shape;476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077575" y="2772816"/>
            <a:ext cx="133350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19"/>
          <p:cNvSpPr txBox="1"/>
          <p:nvPr/>
        </p:nvSpPr>
        <p:spPr>
          <a:xfrm>
            <a:off x="828675" y="4314825"/>
            <a:ext cx="10182225" cy="2691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1450" spcFirstLastPara="1" rIns="0" wrap="square" tIns="0">
            <a:spAutoFit/>
          </a:bodyPr>
          <a:lstStyle/>
          <a:p>
            <a:pPr indent="0" lvl="0" marL="0" marR="0" rtl="1" algn="r">
              <a:lnSpc>
                <a:spcPct val="12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0C4A6E"/>
                </a:solidFill>
                <a:latin typeface="Calibri"/>
                <a:ea typeface="Calibri"/>
                <a:cs typeface="Calibri"/>
                <a:sym typeface="Calibri"/>
              </a:rPr>
              <a:t>هل تشعر بشد في الكتفين أو الرقبة؟</a:t>
            </a:r>
            <a:endParaRPr b="0" i="0" sz="1700" u="none" cap="none" strike="noStrike">
              <a:solidFill>
                <a:srgbClr val="0C4A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19"/>
          <p:cNvSpPr txBox="1"/>
          <p:nvPr/>
        </p:nvSpPr>
        <p:spPr>
          <a:xfrm>
            <a:off x="828675" y="4589115"/>
            <a:ext cx="10182225" cy="2691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1450" spcFirstLastPara="1" rIns="0" wrap="square" tIns="0">
            <a:spAutoFit/>
          </a:bodyPr>
          <a:lstStyle/>
          <a:p>
            <a:pPr indent="0" lvl="0" marL="0" marR="0" rtl="1" algn="r">
              <a:lnSpc>
                <a:spcPct val="12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0C4A6E"/>
                </a:solidFill>
                <a:latin typeface="Calibri"/>
                <a:ea typeface="Calibri"/>
                <a:cs typeface="Calibri"/>
                <a:sym typeface="Calibri"/>
              </a:rPr>
              <a:t>هل تشعر بإطباق شديد على الفك والأسنان؟</a:t>
            </a:r>
            <a:endParaRPr b="0" i="0" sz="1700" u="none" cap="none" strike="noStrike">
              <a:solidFill>
                <a:srgbClr val="0C4A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19"/>
          <p:cNvSpPr txBox="1"/>
          <p:nvPr/>
        </p:nvSpPr>
        <p:spPr>
          <a:xfrm>
            <a:off x="828675" y="4863405"/>
            <a:ext cx="10182225" cy="2691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1450" spcFirstLastPara="1" rIns="0" wrap="square" tIns="0">
            <a:spAutoFit/>
          </a:bodyPr>
          <a:lstStyle/>
          <a:p>
            <a:pPr indent="0" lvl="0" marL="0" marR="0" rtl="1" algn="r">
              <a:lnSpc>
                <a:spcPct val="12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0C4A6E"/>
                </a:solidFill>
                <a:latin typeface="Calibri"/>
                <a:ea typeface="Calibri"/>
                <a:cs typeface="Calibri"/>
                <a:sym typeface="Calibri"/>
              </a:rPr>
              <a:t>هل هناك انقباض في المعدة أو ثقل في الصدر؟</a:t>
            </a:r>
            <a:endParaRPr b="0" i="0" sz="1700" u="none" cap="none" strike="noStrike">
              <a:solidFill>
                <a:srgbClr val="0C4A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80" name="Google Shape;480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191875" y="432911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1" name="Google Shape;481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191875" y="460340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2" name="Google Shape;482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191875" y="487769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1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89679" y="135006"/>
            <a:ext cx="2097191" cy="21348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8" name="Google Shape;9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9" name="Google Shape;9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0" name="Google Shape;100;p2"/>
          <p:cNvGrpSpPr/>
          <p:nvPr/>
        </p:nvGrpSpPr>
        <p:grpSpPr>
          <a:xfrm>
            <a:off x="2967038" y="2159913"/>
            <a:ext cx="6257925" cy="2538174"/>
            <a:chOff x="2967037" y="1994594"/>
            <a:chExt cx="6257925" cy="2538174"/>
          </a:xfrm>
        </p:grpSpPr>
        <p:pic>
          <p:nvPicPr>
            <p:cNvPr descr="image.png" id="101" name="Google Shape;101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214937" y="1994594"/>
              <a:ext cx="1762125" cy="295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" name="Google Shape;102;p2"/>
            <p:cNvSpPr txBox="1"/>
            <p:nvPr/>
          </p:nvSpPr>
          <p:spPr>
            <a:xfrm>
              <a:off x="3790711" y="2480369"/>
              <a:ext cx="4610576" cy="6771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4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المقدمة والتعارف</a:t>
              </a:r>
              <a:endParaRPr b="1" i="0" sz="4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"/>
            <p:cNvSpPr txBox="1"/>
            <p:nvPr/>
          </p:nvSpPr>
          <p:spPr>
            <a:xfrm>
              <a:off x="2967037" y="3670994"/>
              <a:ext cx="6257925" cy="861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2800" u="none" cap="none" strike="noStrike">
                  <a:solidFill>
                    <a:srgbClr val="CCFBF1"/>
                  </a:solidFill>
                  <a:latin typeface="Calibri"/>
                  <a:ea typeface="Calibri"/>
                  <a:cs typeface="Calibri"/>
                  <a:sym typeface="Calibri"/>
                </a:rPr>
                <a:t>تهيؤ زمني ونفسي، إرساء القواعد، وبناء مساحة آمنة للمشاركة الحرة والفعالة</a:t>
              </a:r>
              <a:endParaRPr/>
            </a:p>
          </p:txBody>
        </p:sp>
      </p:grpSp>
      <p:pic>
        <p:nvPicPr>
          <p:cNvPr id="104" name="Google Shape;104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80439" y="140530"/>
            <a:ext cx="1796624" cy="18288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88" name="Google Shape;48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9" name="Google Shape;48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60656" y="3050381"/>
            <a:ext cx="2607468" cy="17383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90" name="Google Shape;49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5062" y="3050381"/>
            <a:ext cx="2607468" cy="17383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91" name="Google Shape;491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69468" y="3050381"/>
            <a:ext cx="2607468" cy="17383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92" name="Google Shape;492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3050381"/>
            <a:ext cx="2607468" cy="17383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93" name="Google Shape;493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190500"/>
            <a:ext cx="11239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20"/>
          <p:cNvSpPr txBox="1"/>
          <p:nvPr/>
        </p:nvSpPr>
        <p:spPr>
          <a:xfrm>
            <a:off x="-193675" y="404396"/>
            <a:ext cx="112680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أعراض التوتر الشائعة لدى الطلاب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20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20"/>
          <p:cNvSpPr txBox="1"/>
          <p:nvPr/>
        </p:nvSpPr>
        <p:spPr>
          <a:xfrm>
            <a:off x="523875" y="6505575"/>
            <a:ext cx="381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20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97" name="Google Shape;497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382375" y="585787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20"/>
          <p:cNvSpPr txBox="1"/>
          <p:nvPr/>
        </p:nvSpPr>
        <p:spPr>
          <a:xfrm>
            <a:off x="9308306" y="3298031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D9488"/>
                </a:solidFill>
                <a:latin typeface="Calibri"/>
                <a:ea typeface="Calibri"/>
                <a:cs typeface="Calibri"/>
                <a:sym typeface="Calibri"/>
              </a:rPr>
              <a:t>معرفية</a:t>
            </a:r>
            <a:endParaRPr b="1" i="0" sz="1900" u="none" cap="none" strike="noStrike">
              <a:solidFill>
                <a:srgbClr val="0D94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20"/>
          <p:cNvSpPr txBox="1"/>
          <p:nvPr/>
        </p:nvSpPr>
        <p:spPr>
          <a:xfrm>
            <a:off x="9413915" y="3812381"/>
            <a:ext cx="2112168" cy="730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تشتت الانتباه، صعوبة الحفظ، نسيان المعلومات، والتفكير السلبي.</a:t>
            </a:r>
            <a:endParaRPr/>
          </a:p>
        </p:txBody>
      </p:sp>
      <p:sp>
        <p:nvSpPr>
          <p:cNvPr id="500" name="Google Shape;500;p20"/>
          <p:cNvSpPr txBox="1"/>
          <p:nvPr/>
        </p:nvSpPr>
        <p:spPr>
          <a:xfrm>
            <a:off x="6462712" y="3298031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عاطفية</a:t>
            </a:r>
            <a:endParaRPr b="1" i="0" sz="1900" u="none" cap="none" strike="noStrike">
              <a:solidFill>
                <a:srgbClr val="2563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20"/>
          <p:cNvSpPr txBox="1"/>
          <p:nvPr/>
        </p:nvSpPr>
        <p:spPr>
          <a:xfrm>
            <a:off x="6568321" y="3812381"/>
            <a:ext cx="2112168" cy="730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سرعة الغضب، القلق الدائم، التوتر غير المبرر، والشعور بالإحباط.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20"/>
          <p:cNvSpPr txBox="1"/>
          <p:nvPr/>
        </p:nvSpPr>
        <p:spPr>
          <a:xfrm>
            <a:off x="3617118" y="3298031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D97706"/>
                </a:solidFill>
                <a:latin typeface="Calibri"/>
                <a:ea typeface="Calibri"/>
                <a:cs typeface="Calibri"/>
                <a:sym typeface="Calibri"/>
              </a:rPr>
              <a:t>جسدية</a:t>
            </a:r>
            <a:endParaRPr b="1" i="0" sz="1900" u="none" cap="none" strike="noStrike">
              <a:solidFill>
                <a:srgbClr val="D977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20"/>
          <p:cNvSpPr txBox="1"/>
          <p:nvPr/>
        </p:nvSpPr>
        <p:spPr>
          <a:xfrm>
            <a:off x="3722727" y="3812381"/>
            <a:ext cx="2112168" cy="730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صداع ناتج عن الشد، آلام المعدة، اضطرابات النوم، والإرهاق.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20"/>
          <p:cNvSpPr txBox="1"/>
          <p:nvPr/>
        </p:nvSpPr>
        <p:spPr>
          <a:xfrm>
            <a:off x="771525" y="3298031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سلوكية</a:t>
            </a:r>
            <a:endParaRPr b="1" i="0" sz="1900" u="none" cap="none" strike="noStrike">
              <a:solidFill>
                <a:srgbClr val="DC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20"/>
          <p:cNvSpPr txBox="1"/>
          <p:nvPr/>
        </p:nvSpPr>
        <p:spPr>
          <a:xfrm>
            <a:off x="877134" y="3812381"/>
            <a:ext cx="211216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المماطلة المكثفة، الانعزال، الأكل الزائد أو فقدان الشهية.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6" name="Google Shape;506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23875" y="190500"/>
            <a:ext cx="2018972" cy="20552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11" name="Google Shape;51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12" name="Google Shape;51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2346126"/>
            <a:ext cx="11144250" cy="31468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13" name="Google Shape;513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190500"/>
            <a:ext cx="10191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21"/>
          <p:cNvSpPr txBox="1"/>
          <p:nvPr/>
        </p:nvSpPr>
        <p:spPr>
          <a:xfrm>
            <a:off x="-123825" y="404396"/>
            <a:ext cx="1133475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نشاط (3): استبيان فحص مستوى التوتر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21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21"/>
          <p:cNvSpPr txBox="1"/>
          <p:nvPr/>
        </p:nvSpPr>
        <p:spPr>
          <a:xfrm>
            <a:off x="523875" y="6505575"/>
            <a:ext cx="3524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21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17" name="Google Shape;517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449050" y="585787"/>
            <a:ext cx="219075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18" name="Google Shape;518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372135" y="2650926"/>
            <a:ext cx="1857375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21"/>
          <p:cNvSpPr txBox="1"/>
          <p:nvPr/>
        </p:nvSpPr>
        <p:spPr>
          <a:xfrm>
            <a:off x="301943" y="3117651"/>
            <a:ext cx="11061382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5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احسب درجاتك بصدق (نعم 1 = نقطة):</a:t>
            </a:r>
            <a:endParaRPr b="1" i="0" sz="2500" u="none" cap="none" strike="noStrike">
              <a:solidFill>
                <a:srgbClr val="78350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21"/>
          <p:cNvSpPr txBox="1"/>
          <p:nvPr/>
        </p:nvSpPr>
        <p:spPr>
          <a:xfrm>
            <a:off x="828675" y="4944367"/>
            <a:ext cx="10534650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29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7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النتيجة: (1-2) ضغط خفيف طبيعي | (3-4) ضغط متوسط يحتاج ضبطاً | (5-6) ضغط مرتفع يستوجب تدخلات عملية اليوم!</a:t>
            </a:r>
            <a:endParaRPr b="1" i="0" sz="1700" u="none" cap="none" strike="noStrike">
              <a:solidFill>
                <a:srgbClr val="78350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21" name="Google Shape;521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058525" y="2722364"/>
            <a:ext cx="152400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21"/>
          <p:cNvSpPr txBox="1"/>
          <p:nvPr/>
        </p:nvSpPr>
        <p:spPr>
          <a:xfrm>
            <a:off x="6143625" y="3755826"/>
            <a:ext cx="5219700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29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1. أجد صعوبة في الاسترخاء مساءً؟</a:t>
            </a:r>
            <a:endParaRPr/>
          </a:p>
        </p:txBody>
      </p:sp>
      <p:sp>
        <p:nvSpPr>
          <p:cNvPr id="523" name="Google Shape;523;p21"/>
          <p:cNvSpPr txBox="1"/>
          <p:nvPr/>
        </p:nvSpPr>
        <p:spPr>
          <a:xfrm>
            <a:off x="828675" y="3755826"/>
            <a:ext cx="5219700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29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2. أشعر بقلة الوقت بشكل دائم؟</a:t>
            </a:r>
            <a:endParaRPr b="0" i="0" sz="17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21"/>
          <p:cNvSpPr txBox="1"/>
          <p:nvPr/>
        </p:nvSpPr>
        <p:spPr>
          <a:xfrm>
            <a:off x="6143625" y="4094857"/>
            <a:ext cx="5219700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29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3. أعاني من الصداع أو ألم الرقبة؟</a:t>
            </a:r>
            <a:endParaRPr b="0" i="0" sz="17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21"/>
          <p:cNvSpPr txBox="1"/>
          <p:nvPr/>
        </p:nvSpPr>
        <p:spPr>
          <a:xfrm>
            <a:off x="828675" y="4094857"/>
            <a:ext cx="5219700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29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4. أؤجل الاستذكار حتى آخر لحظة؟</a:t>
            </a:r>
            <a:endParaRPr b="0" i="0" sz="17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21"/>
          <p:cNvSpPr txBox="1"/>
          <p:nvPr/>
        </p:nvSpPr>
        <p:spPr>
          <a:xfrm>
            <a:off x="6143625" y="4433887"/>
            <a:ext cx="5219700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29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5. أقارن نفسي كثيراً بالزملاء؟</a:t>
            </a:r>
            <a:endParaRPr b="0" i="0" sz="17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21"/>
          <p:cNvSpPr txBox="1"/>
          <p:nvPr/>
        </p:nvSpPr>
        <p:spPr>
          <a:xfrm>
            <a:off x="828675" y="4433887"/>
            <a:ext cx="5219700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29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6. أتصفح الهاتف للهروب من المذاكرة؟</a:t>
            </a:r>
            <a:endParaRPr b="0" i="0" sz="17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8" name="Google Shape;528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85553" y="196532"/>
            <a:ext cx="1738725" cy="1769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33" name="Google Shape;53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39" y="47685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34" name="Google Shape;53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60656" y="3171825"/>
            <a:ext cx="2607468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35" name="Google Shape;535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5062" y="3171825"/>
            <a:ext cx="2607468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36" name="Google Shape;536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69468" y="3171825"/>
            <a:ext cx="2607468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37" name="Google Shape;537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3171825"/>
            <a:ext cx="2607468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38" name="Google Shape;538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3875" y="190500"/>
            <a:ext cx="11239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22"/>
          <p:cNvSpPr txBox="1"/>
          <p:nvPr/>
        </p:nvSpPr>
        <p:spPr>
          <a:xfrm>
            <a:off x="-200025" y="404396"/>
            <a:ext cx="112680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دائرية التوتر والمماطلة الأكاديمية</a:t>
            </a:r>
            <a:endParaRPr b="1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22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22"/>
          <p:cNvSpPr txBox="1"/>
          <p:nvPr/>
        </p:nvSpPr>
        <p:spPr>
          <a:xfrm>
            <a:off x="523875" y="6505575"/>
            <a:ext cx="3714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22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42" name="Google Shape;542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382375" y="585787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22"/>
          <p:cNvSpPr txBox="1"/>
          <p:nvPr/>
        </p:nvSpPr>
        <p:spPr>
          <a:xfrm>
            <a:off x="9255502" y="3419475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991B1B"/>
                </a:solidFill>
                <a:latin typeface="Calibri"/>
                <a:ea typeface="Calibri"/>
                <a:cs typeface="Calibri"/>
                <a:sym typeface="Calibri"/>
              </a:rPr>
              <a:t>1. قلق المهمة</a:t>
            </a:r>
            <a:endParaRPr b="1" i="0" sz="1900" u="none" cap="none" strike="noStrike">
              <a:solidFill>
                <a:srgbClr val="991B1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22"/>
          <p:cNvSpPr txBox="1"/>
          <p:nvPr/>
        </p:nvSpPr>
        <p:spPr>
          <a:xfrm>
            <a:off x="9308306" y="3933825"/>
            <a:ext cx="2112168" cy="487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شعور بأن المشروع كبير أو صعب جداً.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22"/>
          <p:cNvSpPr txBox="1"/>
          <p:nvPr/>
        </p:nvSpPr>
        <p:spPr>
          <a:xfrm>
            <a:off x="6409908" y="3419475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2. الهروب والمماطلة</a:t>
            </a:r>
            <a:endParaRPr b="1" i="0" sz="19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22"/>
          <p:cNvSpPr txBox="1"/>
          <p:nvPr/>
        </p:nvSpPr>
        <p:spPr>
          <a:xfrm>
            <a:off x="6462712" y="3933825"/>
            <a:ext cx="211216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الانشغال بوسائل التواصل أو الترفيه الفوري.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22"/>
          <p:cNvSpPr txBox="1"/>
          <p:nvPr/>
        </p:nvSpPr>
        <p:spPr>
          <a:xfrm>
            <a:off x="3564314" y="3419475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9A3412"/>
                </a:solidFill>
                <a:latin typeface="Calibri"/>
                <a:ea typeface="Calibri"/>
                <a:cs typeface="Calibri"/>
                <a:sym typeface="Calibri"/>
              </a:rPr>
              <a:t>3. الشُعور بالذنب</a:t>
            </a:r>
            <a:endParaRPr b="1" i="0" sz="1900" u="none" cap="none" strike="noStrike">
              <a:solidFill>
                <a:srgbClr val="9A341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22"/>
          <p:cNvSpPr txBox="1"/>
          <p:nvPr/>
        </p:nvSpPr>
        <p:spPr>
          <a:xfrm>
            <a:off x="3617118" y="3933825"/>
            <a:ext cx="2112168" cy="487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اقتراب الموعد النهائي دون إنجاز يذكر.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22"/>
          <p:cNvSpPr txBox="1"/>
          <p:nvPr/>
        </p:nvSpPr>
        <p:spPr>
          <a:xfrm>
            <a:off x="718720" y="3419475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9F1239"/>
                </a:solidFill>
                <a:latin typeface="Calibri"/>
                <a:ea typeface="Calibri"/>
                <a:cs typeface="Calibri"/>
                <a:sym typeface="Calibri"/>
              </a:rPr>
              <a:t>4. التوتر المضاعف</a:t>
            </a:r>
            <a:endParaRPr b="1" i="0" sz="1900" u="none" cap="none" strike="noStrike">
              <a:solidFill>
                <a:srgbClr val="9F123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22"/>
          <p:cNvSpPr txBox="1"/>
          <p:nvPr/>
        </p:nvSpPr>
        <p:spPr>
          <a:xfrm>
            <a:off x="771525" y="3933825"/>
            <a:ext cx="211216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مضاعفة شدة الضغط وانخفاض جودة العمل.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1" name="Google Shape;551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49466" y="170409"/>
            <a:ext cx="1938941" cy="1973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56" name="Google Shape;55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57" name="Google Shape;55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8" name="Google Shape;558;p23"/>
          <p:cNvGrpSpPr/>
          <p:nvPr/>
        </p:nvGrpSpPr>
        <p:grpSpPr>
          <a:xfrm>
            <a:off x="2800350" y="2966147"/>
            <a:ext cx="6591300" cy="1505070"/>
            <a:chOff x="2800350" y="2480369"/>
            <a:chExt cx="6591300" cy="1505070"/>
          </a:xfrm>
        </p:grpSpPr>
        <p:sp>
          <p:nvSpPr>
            <p:cNvPr id="559" name="Google Shape;559;p23"/>
            <p:cNvSpPr txBox="1"/>
            <p:nvPr/>
          </p:nvSpPr>
          <p:spPr>
            <a:xfrm>
              <a:off x="2810589" y="2480369"/>
              <a:ext cx="657082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4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استراتيجيات إدارة الضغوط</a:t>
              </a:r>
              <a:endParaRPr b="0" i="0" sz="4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23"/>
            <p:cNvSpPr txBox="1"/>
            <p:nvPr/>
          </p:nvSpPr>
          <p:spPr>
            <a:xfrm>
              <a:off x="2800350" y="3670994"/>
              <a:ext cx="6591300" cy="31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894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1900" u="none" cap="none" strike="noStrike">
                  <a:solidFill>
                    <a:srgbClr val="CCFBF1"/>
                  </a:solidFill>
                  <a:latin typeface="Calibri"/>
                  <a:ea typeface="Calibri"/>
                  <a:cs typeface="Calibri"/>
                  <a:sym typeface="Calibri"/>
                </a:rPr>
                <a:t>محاور العمل الرئيسية: إدارة الوقت، التفكير المعرفي، الرعاية الذاتية، ووضع الحدود</a:t>
              </a:r>
              <a:endParaRPr b="0" i="0" sz="1900" u="none" cap="none" strike="noStrike">
                <a:solidFill>
                  <a:srgbClr val="CCFBF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61" name="Google Shape;561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75398" y="338133"/>
            <a:ext cx="1841204" cy="1874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66" name="Google Shape;56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67" name="Google Shape;567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60656" y="2852737"/>
            <a:ext cx="2607468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68" name="Google Shape;568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5062" y="2852737"/>
            <a:ext cx="2607468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69" name="Google Shape;569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69468" y="2852737"/>
            <a:ext cx="2607468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70" name="Google Shape;570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2852737"/>
            <a:ext cx="2607468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71" name="Google Shape;571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3875" y="190500"/>
            <a:ext cx="10572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24"/>
          <p:cNvSpPr txBox="1"/>
          <p:nvPr/>
        </p:nvSpPr>
        <p:spPr>
          <a:xfrm>
            <a:off x="-161925" y="404396"/>
            <a:ext cx="112299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الأركان الأربعة لمواجهة الضغوط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24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24"/>
          <p:cNvSpPr txBox="1"/>
          <p:nvPr/>
        </p:nvSpPr>
        <p:spPr>
          <a:xfrm>
            <a:off x="523875" y="6505575"/>
            <a:ext cx="381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24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75" name="Google Shape;575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344275" y="585787"/>
            <a:ext cx="3238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24"/>
          <p:cNvSpPr txBox="1"/>
          <p:nvPr/>
        </p:nvSpPr>
        <p:spPr>
          <a:xfrm>
            <a:off x="9308306" y="3738562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إدارة الوقت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24"/>
          <p:cNvSpPr txBox="1"/>
          <p:nvPr/>
        </p:nvSpPr>
        <p:spPr>
          <a:xfrm>
            <a:off x="9413915" y="4252912"/>
            <a:ext cx="211216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السيطرة على المهام وتنظيم الأولويات الأكاديمية.</a:t>
            </a:r>
            <a:endParaRPr/>
          </a:p>
        </p:txBody>
      </p:sp>
      <p:sp>
        <p:nvSpPr>
          <p:cNvPr id="578" name="Google Shape;578;p24"/>
          <p:cNvSpPr txBox="1"/>
          <p:nvPr/>
        </p:nvSpPr>
        <p:spPr>
          <a:xfrm>
            <a:off x="6462712" y="3738562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الضبط المعرفي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24"/>
          <p:cNvSpPr txBox="1"/>
          <p:nvPr/>
        </p:nvSpPr>
        <p:spPr>
          <a:xfrm>
            <a:off x="6568321" y="4252912"/>
            <a:ext cx="211216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إعادة تأطير الأفكار التلقائية والتوقعات غير الواقعية.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24"/>
          <p:cNvSpPr txBox="1"/>
          <p:nvPr/>
        </p:nvSpPr>
        <p:spPr>
          <a:xfrm>
            <a:off x="3617118" y="3738562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الرعاية الجسدية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24"/>
          <p:cNvSpPr txBox="1"/>
          <p:nvPr/>
        </p:nvSpPr>
        <p:spPr>
          <a:xfrm>
            <a:off x="3722727" y="4252912"/>
            <a:ext cx="211216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الاهتمام بالنوم والتغذية السليمة والنشاط الحركي.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24"/>
          <p:cNvSpPr txBox="1"/>
          <p:nvPr/>
        </p:nvSpPr>
        <p:spPr>
          <a:xfrm>
            <a:off x="771525" y="3738562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وضع الحدود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24"/>
          <p:cNvSpPr txBox="1"/>
          <p:nvPr/>
        </p:nvSpPr>
        <p:spPr>
          <a:xfrm>
            <a:off x="877134" y="4252912"/>
            <a:ext cx="211216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حماية طاقتك الذاتية وقدرتك على قول "لا" بحزم.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4" name="Google Shape;584;p24"/>
          <p:cNvGrpSpPr/>
          <p:nvPr/>
        </p:nvGrpSpPr>
        <p:grpSpPr>
          <a:xfrm>
            <a:off x="11049833" y="3100387"/>
            <a:ext cx="476250" cy="476250"/>
            <a:chOff x="10944225" y="3100387"/>
            <a:chExt cx="476250" cy="476250"/>
          </a:xfrm>
        </p:grpSpPr>
        <p:pic>
          <p:nvPicPr>
            <p:cNvPr descr="image.png" id="585" name="Google Shape;585;p2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0944225" y="3100387"/>
              <a:ext cx="476250" cy="476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.png" id="586" name="Google Shape;586;p2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1068050" y="3224212"/>
              <a:ext cx="228600" cy="228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87" name="Google Shape;587;p24"/>
          <p:cNvGrpSpPr/>
          <p:nvPr/>
        </p:nvGrpSpPr>
        <p:grpSpPr>
          <a:xfrm>
            <a:off x="8204239" y="3100387"/>
            <a:ext cx="476250" cy="476250"/>
            <a:chOff x="8098631" y="3100387"/>
            <a:chExt cx="476250" cy="476250"/>
          </a:xfrm>
        </p:grpSpPr>
        <p:pic>
          <p:nvPicPr>
            <p:cNvPr descr="image.png" id="588" name="Google Shape;588;p24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8098631" y="3100387"/>
              <a:ext cx="476250" cy="476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.png" id="589" name="Google Shape;589;p24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8222456" y="3224212"/>
              <a:ext cx="228600" cy="228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90" name="Google Shape;590;p24"/>
          <p:cNvGrpSpPr/>
          <p:nvPr/>
        </p:nvGrpSpPr>
        <p:grpSpPr>
          <a:xfrm>
            <a:off x="5358645" y="3100387"/>
            <a:ext cx="476250" cy="476250"/>
            <a:chOff x="5253037" y="3100387"/>
            <a:chExt cx="476250" cy="476250"/>
          </a:xfrm>
        </p:grpSpPr>
        <p:pic>
          <p:nvPicPr>
            <p:cNvPr descr="image.png" id="591" name="Google Shape;591;p24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5253037" y="3100387"/>
              <a:ext cx="476250" cy="476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.png" id="592" name="Google Shape;592;p24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5348287" y="3224212"/>
              <a:ext cx="285750" cy="228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93" name="Google Shape;593;p24"/>
          <p:cNvGrpSpPr/>
          <p:nvPr/>
        </p:nvGrpSpPr>
        <p:grpSpPr>
          <a:xfrm>
            <a:off x="2513052" y="3100387"/>
            <a:ext cx="476250" cy="476250"/>
            <a:chOff x="2407443" y="3100387"/>
            <a:chExt cx="476250" cy="476250"/>
          </a:xfrm>
        </p:grpSpPr>
        <p:pic>
          <p:nvPicPr>
            <p:cNvPr descr="image.png" id="594" name="Google Shape;594;p24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2407443" y="3100387"/>
              <a:ext cx="476250" cy="476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.png" id="595" name="Google Shape;595;p24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2531268" y="3224212"/>
              <a:ext cx="228600" cy="228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96" name="Google Shape;596;p2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522648" y="190500"/>
            <a:ext cx="1990404" cy="20261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601" name="Google Shape;60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02" name="Google Shape;60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25"/>
          <p:cNvSpPr txBox="1"/>
          <p:nvPr/>
        </p:nvSpPr>
        <p:spPr>
          <a:xfrm>
            <a:off x="523875" y="6505575"/>
            <a:ext cx="3714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25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604" name="Google Shape;604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190500"/>
            <a:ext cx="16573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25"/>
          <p:cNvSpPr txBox="1"/>
          <p:nvPr/>
        </p:nvSpPr>
        <p:spPr>
          <a:xfrm>
            <a:off x="6367463" y="404396"/>
            <a:ext cx="5300662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تنظيم الوقت والأولويات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25"/>
          <p:cNvSpPr/>
          <p:nvPr/>
        </p:nvSpPr>
        <p:spPr>
          <a:xfrm>
            <a:off x="6619875" y="1143000"/>
            <a:ext cx="5048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25"/>
          <p:cNvSpPr txBox="1"/>
          <p:nvPr/>
        </p:nvSpPr>
        <p:spPr>
          <a:xfrm>
            <a:off x="6619875" y="3014662"/>
            <a:ext cx="504825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معظم التوتر الأكاديمي ليس بسبب كثرة المهام، بل بسبب عدم وضوح الخطوة التالية وتشتت الذهن بين عدة واجبات في وقت واحد.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25"/>
          <p:cNvSpPr txBox="1"/>
          <p:nvPr/>
        </p:nvSpPr>
        <p:spPr>
          <a:xfrm>
            <a:off x="6619875" y="4071937"/>
            <a:ext cx="50482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استخدام أدوات تخطيط بصرية محددة يحول الخوف المبهم إلى خطوات صغيرة مقدورة.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9" name="Google Shape;609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5024" y="190500"/>
            <a:ext cx="1955051" cy="19901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614" name="Google Shape;61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15" name="Google Shape;615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5062" y="2547937"/>
            <a:ext cx="5453062" cy="12525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16" name="Google Shape;616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2547937"/>
            <a:ext cx="5453062" cy="12525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17" name="Google Shape;617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5062" y="4038600"/>
            <a:ext cx="5453062" cy="12525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18" name="Google Shape;618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4038600"/>
            <a:ext cx="5453062" cy="12525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19" name="Google Shape;619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3875" y="190500"/>
            <a:ext cx="91440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620" name="Google Shape;620;p26"/>
          <p:cNvSpPr txBox="1"/>
          <p:nvPr/>
        </p:nvSpPr>
        <p:spPr>
          <a:xfrm>
            <a:off x="-228600" y="404396"/>
            <a:ext cx="113061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تمرين عملي: (2) مصفوفة أيزنهاور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26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26"/>
          <p:cNvSpPr txBox="1"/>
          <p:nvPr/>
        </p:nvSpPr>
        <p:spPr>
          <a:xfrm>
            <a:off x="523875" y="6505575"/>
            <a:ext cx="3714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26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623" name="Google Shape;623;p2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420475" y="585787"/>
            <a:ext cx="2476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26"/>
          <p:cNvSpPr txBox="1"/>
          <p:nvPr/>
        </p:nvSpPr>
        <p:spPr>
          <a:xfrm>
            <a:off x="6462712" y="2795587"/>
            <a:ext cx="4957763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991B1B"/>
                </a:solidFill>
                <a:latin typeface="Calibri"/>
                <a:ea typeface="Calibri"/>
                <a:cs typeface="Calibri"/>
                <a:sym typeface="Calibri"/>
              </a:rPr>
              <a:t>1. عاجل ومهم (افعله الآن)</a:t>
            </a:r>
            <a:endParaRPr b="1" i="0" sz="1900" u="none" cap="none" strike="noStrike">
              <a:solidFill>
                <a:srgbClr val="991B1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26"/>
          <p:cNvSpPr txBox="1"/>
          <p:nvPr/>
        </p:nvSpPr>
        <p:spPr>
          <a:xfrm>
            <a:off x="6462712" y="3309937"/>
            <a:ext cx="4957762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امتحان غداً، تسليم مشروع تخرج يتبقى عليه ساعات قليلة.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26"/>
          <p:cNvSpPr txBox="1"/>
          <p:nvPr/>
        </p:nvSpPr>
        <p:spPr>
          <a:xfrm>
            <a:off x="771525" y="2795587"/>
            <a:ext cx="4957762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166534"/>
                </a:solidFill>
                <a:latin typeface="Calibri"/>
                <a:ea typeface="Calibri"/>
                <a:cs typeface="Calibri"/>
                <a:sym typeface="Calibri"/>
              </a:rPr>
              <a:t>2. غير عاجل ولكنه مهم (خطط له)</a:t>
            </a:r>
            <a:endParaRPr b="1" i="0" sz="1900" u="none" cap="none" strike="noStrike">
              <a:solidFill>
                <a:srgbClr val="16653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26"/>
          <p:cNvSpPr txBox="1"/>
          <p:nvPr/>
        </p:nvSpPr>
        <p:spPr>
          <a:xfrm>
            <a:off x="771525" y="3309937"/>
            <a:ext cx="4957762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المذاكرة الأسبوعية، الاستعداد المبكر، التمارين، والنوم.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26"/>
          <p:cNvSpPr txBox="1"/>
          <p:nvPr/>
        </p:nvSpPr>
        <p:spPr>
          <a:xfrm>
            <a:off x="6462712" y="4286250"/>
            <a:ext cx="4957763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3. عاجل وغير مهم (فوضه/قلله)</a:t>
            </a:r>
            <a:endParaRPr b="1" i="0" sz="19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26"/>
          <p:cNvSpPr txBox="1"/>
          <p:nvPr/>
        </p:nvSpPr>
        <p:spPr>
          <a:xfrm>
            <a:off x="6462712" y="4800600"/>
            <a:ext cx="4957762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المقاطعات المفاجئة، اتصالات غير ضغطية أثناء الاستذكار.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26"/>
          <p:cNvSpPr txBox="1"/>
          <p:nvPr/>
        </p:nvSpPr>
        <p:spPr>
          <a:xfrm>
            <a:off x="771525" y="4286250"/>
            <a:ext cx="4957762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4. غير عاجل وغير مهم (تخلص منه)</a:t>
            </a:r>
            <a:endParaRPr b="1" i="0" sz="19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26"/>
          <p:cNvSpPr txBox="1"/>
          <p:nvPr/>
        </p:nvSpPr>
        <p:spPr>
          <a:xfrm>
            <a:off x="771525" y="4800600"/>
            <a:ext cx="4957762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التصفح اللانهائي لوسائل التواصل وتطبيق التيك توك.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2" name="Google Shape;632;p2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49104" y="172791"/>
            <a:ext cx="1934262" cy="1968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637" name="Google Shape;63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38" name="Google Shape;638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60656" y="2876550"/>
            <a:ext cx="2607468" cy="2085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39" name="Google Shape;639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5062" y="2876550"/>
            <a:ext cx="2607468" cy="2085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40" name="Google Shape;640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69468" y="2876550"/>
            <a:ext cx="2607468" cy="2085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41" name="Google Shape;641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2876550"/>
            <a:ext cx="2607468" cy="2085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42" name="Google Shape;642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3875" y="190500"/>
            <a:ext cx="16573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p27"/>
          <p:cNvSpPr txBox="1"/>
          <p:nvPr/>
        </p:nvSpPr>
        <p:spPr>
          <a:xfrm>
            <a:off x="-247650" y="404396"/>
            <a:ext cx="113061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تقنية بومودورو (Pomodoro)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27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27"/>
          <p:cNvSpPr txBox="1"/>
          <p:nvPr/>
        </p:nvSpPr>
        <p:spPr>
          <a:xfrm>
            <a:off x="523875" y="6505575"/>
            <a:ext cx="3619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27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646" name="Google Shape;646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420475" y="585787"/>
            <a:ext cx="2476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47" name="Google Shape;647;p2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126265" y="3124200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27"/>
          <p:cNvSpPr txBox="1"/>
          <p:nvPr/>
        </p:nvSpPr>
        <p:spPr>
          <a:xfrm>
            <a:off x="9255502" y="3714750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1. حدد مهمة واحدة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27"/>
          <p:cNvSpPr txBox="1"/>
          <p:nvPr/>
        </p:nvSpPr>
        <p:spPr>
          <a:xfrm>
            <a:off x="9308306" y="4229100"/>
            <a:ext cx="211216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اختر فصلاً واحداً أو جُزءاً محدد الاستذكار.</a:t>
            </a:r>
            <a:endParaRPr/>
          </a:p>
        </p:txBody>
      </p:sp>
      <p:pic>
        <p:nvPicPr>
          <p:cNvPr descr="image.png" id="650" name="Google Shape;650;p2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280671" y="3124200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27"/>
          <p:cNvSpPr txBox="1"/>
          <p:nvPr/>
        </p:nvSpPr>
        <p:spPr>
          <a:xfrm>
            <a:off x="6409908" y="3714750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2. 25 دقيقة تركيز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27"/>
          <p:cNvSpPr txBox="1"/>
          <p:nvPr/>
        </p:nvSpPr>
        <p:spPr>
          <a:xfrm>
            <a:off x="6462712" y="4229100"/>
            <a:ext cx="211216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استذكر بدون أي مشتت أو إشعارات هاتف.</a:t>
            </a:r>
            <a:endParaRPr/>
          </a:p>
        </p:txBody>
      </p:sp>
      <p:pic>
        <p:nvPicPr>
          <p:cNvPr descr="image.png" id="653" name="Google Shape;653;p2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435078" y="3124200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p27"/>
          <p:cNvSpPr txBox="1"/>
          <p:nvPr/>
        </p:nvSpPr>
        <p:spPr>
          <a:xfrm>
            <a:off x="3564314" y="3714750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3. 5 دقائق راحة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27"/>
          <p:cNvSpPr txBox="1"/>
          <p:nvPr/>
        </p:nvSpPr>
        <p:spPr>
          <a:xfrm>
            <a:off x="3617118" y="4229100"/>
            <a:ext cx="2112168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افصل تماماً، تمشى، واشرب ماءً.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656" name="Google Shape;656;p2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589484" y="3124200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p27"/>
          <p:cNvSpPr txBox="1"/>
          <p:nvPr/>
        </p:nvSpPr>
        <p:spPr>
          <a:xfrm>
            <a:off x="718720" y="3714750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4. كرّر العملية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27"/>
          <p:cNvSpPr txBox="1"/>
          <p:nvPr/>
        </p:nvSpPr>
        <p:spPr>
          <a:xfrm>
            <a:off x="771525" y="4229100"/>
            <a:ext cx="2112168" cy="487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بعد  4 دورات خذ استراحة طويلة (20 دقيقة)</a:t>
            </a:r>
            <a:endParaRPr/>
          </a:p>
        </p:txBody>
      </p:sp>
      <p:pic>
        <p:nvPicPr>
          <p:cNvPr descr="image.png" id="659" name="Google Shape;659;p2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250090" y="3248025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60" name="Google Shape;660;p2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433071" y="3248025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61" name="Google Shape;661;p2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4558903" y="3248025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62" name="Google Shape;662;p2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713309" y="3248025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2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14793" y="134316"/>
            <a:ext cx="1728525" cy="17595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668" name="Google Shape;66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69" name="Google Shape;669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3014662"/>
            <a:ext cx="5381625" cy="1809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70" name="Google Shape;670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190500"/>
            <a:ext cx="195262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p28"/>
          <p:cNvSpPr txBox="1"/>
          <p:nvPr/>
        </p:nvSpPr>
        <p:spPr>
          <a:xfrm>
            <a:off x="-114300" y="404396"/>
            <a:ext cx="1133475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قوة إعادة التأطير المعرفي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28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28"/>
          <p:cNvSpPr txBox="1"/>
          <p:nvPr/>
        </p:nvSpPr>
        <p:spPr>
          <a:xfrm>
            <a:off x="523875" y="6505575"/>
            <a:ext cx="3714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28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674" name="Google Shape;674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449050" y="585787"/>
            <a:ext cx="219075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28"/>
          <p:cNvSpPr txBox="1"/>
          <p:nvPr/>
        </p:nvSpPr>
        <p:spPr>
          <a:xfrm>
            <a:off x="6286500" y="2895600"/>
            <a:ext cx="5381625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أفكارنا حول الحدث هي التي تسبب التوتر، وليس الحدث نفسه في معظم الأحيان!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28"/>
          <p:cNvSpPr txBox="1"/>
          <p:nvPr/>
        </p:nvSpPr>
        <p:spPr>
          <a:xfrm>
            <a:off x="2638425" y="3309937"/>
            <a:ext cx="1152525" cy="687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52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85%</a:t>
            </a:r>
            <a:endParaRPr b="0" i="0" sz="5250" u="none" cap="none" strike="noStrike">
              <a:solidFill>
                <a:srgbClr val="2563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28"/>
          <p:cNvSpPr txBox="1"/>
          <p:nvPr/>
        </p:nvSpPr>
        <p:spPr>
          <a:xfrm>
            <a:off x="819150" y="4071937"/>
            <a:ext cx="4791075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1E40AF"/>
                </a:solidFill>
                <a:latin typeface="Calibri"/>
                <a:ea typeface="Calibri"/>
                <a:cs typeface="Calibri"/>
                <a:sym typeface="Calibri"/>
              </a:rPr>
              <a:t>من المخاوف الأكاديمية التي نقلق بشأنها لا تحدث مطلقاً بالشكل الكارثي المتوقع!</a:t>
            </a:r>
            <a:endParaRPr b="1" i="0" sz="2000" u="none" cap="none" strike="noStrike">
              <a:solidFill>
                <a:srgbClr val="1E40A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28"/>
          <p:cNvSpPr/>
          <p:nvPr/>
        </p:nvSpPr>
        <p:spPr>
          <a:xfrm>
            <a:off x="6286500" y="3648075"/>
            <a:ext cx="5381625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28"/>
          <p:cNvSpPr txBox="1"/>
          <p:nvPr/>
        </p:nvSpPr>
        <p:spPr>
          <a:xfrm>
            <a:off x="6286500" y="3781425"/>
            <a:ext cx="46672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الأفكار ليست حقائق مطلقة، بل هي فرضيات قابلة للنقد.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28"/>
          <p:cNvSpPr/>
          <p:nvPr/>
        </p:nvSpPr>
        <p:spPr>
          <a:xfrm>
            <a:off x="11630025" y="3648075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6286500" y="4371975"/>
            <a:ext cx="5381625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28"/>
          <p:cNvSpPr txBox="1"/>
          <p:nvPr/>
        </p:nvSpPr>
        <p:spPr>
          <a:xfrm>
            <a:off x="6315075" y="4505325"/>
            <a:ext cx="46386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تغيير التفسير يغير المشاعر والتصرفات فوراً.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28"/>
          <p:cNvSpPr/>
          <p:nvPr/>
        </p:nvSpPr>
        <p:spPr>
          <a:xfrm>
            <a:off x="11630025" y="4371975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684" name="Google Shape;684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249025" y="381476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85" name="Google Shape;685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220450" y="4538662"/>
            <a:ext cx="2190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04533" y="195280"/>
            <a:ext cx="2086267" cy="2123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691" name="Google Shape;69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2" name="Google Shape;69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12174" y="2971800"/>
            <a:ext cx="3555950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3" name="Google Shape;693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18099" y="2971800"/>
            <a:ext cx="3555950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4" name="Google Shape;694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3875" y="2971800"/>
            <a:ext cx="3556099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5" name="Google Shape;695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190500"/>
            <a:ext cx="195262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29"/>
          <p:cNvSpPr txBox="1"/>
          <p:nvPr/>
        </p:nvSpPr>
        <p:spPr>
          <a:xfrm>
            <a:off x="-257175" y="404396"/>
            <a:ext cx="112680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التشوهات المعرفية الشائعة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29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29"/>
          <p:cNvSpPr txBox="1"/>
          <p:nvPr/>
        </p:nvSpPr>
        <p:spPr>
          <a:xfrm>
            <a:off x="523875" y="6505575"/>
            <a:ext cx="3714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29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699" name="Google Shape;699;p2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382375" y="585787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29"/>
          <p:cNvSpPr txBox="1"/>
          <p:nvPr/>
        </p:nvSpPr>
        <p:spPr>
          <a:xfrm>
            <a:off x="8359824" y="3219450"/>
            <a:ext cx="3213682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1. التفكير الإقصائي (كل شيء أو لا شيء)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29"/>
          <p:cNvSpPr txBox="1"/>
          <p:nvPr/>
        </p:nvSpPr>
        <p:spPr>
          <a:xfrm>
            <a:off x="8512856" y="3733800"/>
            <a:ext cx="3060650" cy="487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"إذا لم أحصل على الدرجة النهائية، فأنا فاشل تماماً!"</a:t>
            </a:r>
            <a:endParaRPr/>
          </a:p>
        </p:txBody>
      </p:sp>
      <p:sp>
        <p:nvSpPr>
          <p:cNvPr id="702" name="Google Shape;702;p29"/>
          <p:cNvSpPr txBox="1"/>
          <p:nvPr/>
        </p:nvSpPr>
        <p:spPr>
          <a:xfrm>
            <a:off x="4565749" y="3219450"/>
            <a:ext cx="3213682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2. التهويل والتنبؤ الكارثي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29"/>
          <p:cNvSpPr txBox="1"/>
          <p:nvPr/>
        </p:nvSpPr>
        <p:spPr>
          <a:xfrm>
            <a:off x="4718781" y="3733800"/>
            <a:ext cx="30606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"إذا تعثرت في هذه المادة، سأطرد من الجامعة وسيدمر مستقبلي!"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29"/>
          <p:cNvSpPr txBox="1"/>
          <p:nvPr/>
        </p:nvSpPr>
        <p:spPr>
          <a:xfrm>
            <a:off x="771525" y="3219450"/>
            <a:ext cx="3213839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3. القراءة الذاتية للأفكار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29"/>
          <p:cNvSpPr txBox="1"/>
          <p:nvPr/>
        </p:nvSpPr>
        <p:spPr>
          <a:xfrm>
            <a:off x="924565" y="3733800"/>
            <a:ext cx="3060799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"أكيد الدكتور يظن أنني غير ذكي لأنني لم أجب بالشكل المطلوب."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6" name="Google Shape;706;p2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69165" y="190500"/>
            <a:ext cx="1952625" cy="1987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9" name="Google Shape;10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2174" y="2731293"/>
            <a:ext cx="3555950" cy="2376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" name="Google Shape;11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18099" y="2731293"/>
            <a:ext cx="3555950" cy="2376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2731293"/>
            <a:ext cx="3556099" cy="2376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3875" y="190500"/>
            <a:ext cx="12763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 txBox="1"/>
          <p:nvPr/>
        </p:nvSpPr>
        <p:spPr>
          <a:xfrm>
            <a:off x="-197803" y="412707"/>
            <a:ext cx="112680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أهداف الدورة التدريبية</a:t>
            </a:r>
            <a:endParaRPr b="1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 txBox="1"/>
          <p:nvPr/>
        </p:nvSpPr>
        <p:spPr>
          <a:xfrm>
            <a:off x="523875" y="6505575"/>
            <a:ext cx="438150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3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16" name="Google Shape;116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382375" y="585787"/>
            <a:ext cx="2857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7" name="Google Shape;117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944225" y="2978943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3"/>
          <p:cNvSpPr txBox="1"/>
          <p:nvPr/>
        </p:nvSpPr>
        <p:spPr>
          <a:xfrm>
            <a:off x="8359824" y="3617118"/>
            <a:ext cx="3213682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1- الفهم الإدراك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 txBox="1"/>
          <p:nvPr/>
        </p:nvSpPr>
        <p:spPr>
          <a:xfrm>
            <a:off x="8359824" y="4131468"/>
            <a:ext cx="3060650" cy="730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التعرف العميق على مفاهيم الصحة النفسية والتمييز بين الضغط الإيجابي والسلبي في المرحلة الجامعية.</a:t>
            </a:r>
            <a:endParaRPr/>
          </a:p>
        </p:txBody>
      </p:sp>
      <p:pic>
        <p:nvPicPr>
          <p:cNvPr descr="image.png" id="120" name="Google Shape;120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150149" y="2978943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3"/>
          <p:cNvSpPr txBox="1"/>
          <p:nvPr/>
        </p:nvSpPr>
        <p:spPr>
          <a:xfrm>
            <a:off x="4565749" y="3617118"/>
            <a:ext cx="3213682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2- اكتساب الأساليب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4565749" y="4131468"/>
            <a:ext cx="3060650" cy="730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امتلاك مهارات عملية لإدارة الوقت، والتغلب على المماطلة الأكاديمية وإعادة تأطير الأفكار المقلقة.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23" name="Google Shape;123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356074" y="2978943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3"/>
          <p:cNvSpPr txBox="1"/>
          <p:nvPr/>
        </p:nvSpPr>
        <p:spPr>
          <a:xfrm>
            <a:off x="771525" y="3617118"/>
            <a:ext cx="3213839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3- التطبيق الفوري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/>
          <p:cNvSpPr txBox="1"/>
          <p:nvPr/>
        </p:nvSpPr>
        <p:spPr>
          <a:xfrm>
            <a:off x="771525" y="4131468"/>
            <a:ext cx="3060799" cy="730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تطبيق تمارين التنفس، اليقظة الذهنية، والاسترخاء العضلي للحد من التوتر والتأريض في اللحظات الحادّة.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26" name="Google Shape;126;p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1068050" y="3102768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7" name="Google Shape;127;p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273974" y="3102768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8" name="Google Shape;128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479899" y="3102768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34164" y="106165"/>
            <a:ext cx="2226668" cy="2266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711" name="Google Shape;71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12" name="Google Shape;712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2252662"/>
            <a:ext cx="11144250" cy="3333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13" name="Google Shape;713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190500"/>
            <a:ext cx="10191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Google Shape;714;p30"/>
          <p:cNvSpPr txBox="1"/>
          <p:nvPr/>
        </p:nvSpPr>
        <p:spPr>
          <a:xfrm>
            <a:off x="-209550" y="404396"/>
            <a:ext cx="112680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نشاط (4): إعادة كتابة الفكرة السلبية</a:t>
            </a:r>
            <a:endParaRPr b="1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30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30"/>
          <p:cNvSpPr txBox="1"/>
          <p:nvPr/>
        </p:nvSpPr>
        <p:spPr>
          <a:xfrm>
            <a:off x="523875" y="6505575"/>
            <a:ext cx="381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30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717" name="Google Shape;717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382375" y="585787"/>
            <a:ext cx="2857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18" name="Google Shape;718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982075" y="2557462"/>
            <a:ext cx="2381250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30"/>
          <p:cNvSpPr txBox="1"/>
          <p:nvPr/>
        </p:nvSpPr>
        <p:spPr>
          <a:xfrm>
            <a:off x="301943" y="3024187"/>
            <a:ext cx="11061382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5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حّول الفكرة السلبية إلى فكرة واقعية ومشجعة:</a:t>
            </a:r>
            <a:endParaRPr b="1" i="0" sz="2500" u="none" cap="none" strike="noStrike">
              <a:solidFill>
                <a:srgbClr val="78350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720" name="Google Shape;720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058525" y="2628900"/>
            <a:ext cx="152400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p30"/>
          <p:cNvSpPr/>
          <p:nvPr/>
        </p:nvSpPr>
        <p:spPr>
          <a:xfrm>
            <a:off x="828675" y="3757612"/>
            <a:ext cx="10534650" cy="1524000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22" name="Google Shape;722;p30"/>
          <p:cNvGraphicFramePr/>
          <p:nvPr/>
        </p:nvGraphicFramePr>
        <p:xfrm>
          <a:off x="828675" y="37576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{A62518E4-AC18-4F8D-AB1F-F7C872ECC1CB}</a:tableStyleId>
              </a:tblPr>
              <a:tblGrid>
                <a:gridCol w="3949150"/>
                <a:gridCol w="6585500"/>
              </a:tblGrid>
              <a:tr h="508000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17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الفكرة المقلقة السلبية</a:t>
                      </a:r>
                      <a:endParaRPr b="1" i="0" sz="17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17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الفكرة البديلة المعتدلة والواقعية</a:t>
                      </a:r>
                      <a:endParaRPr b="1" i="0" sz="17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1600" u="none" cap="none" strike="noStrike">
                          <a:solidFill>
                            <a:srgbClr val="DC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"المنهج صعب جداً ولن أستطيع استيعابه أبداً."</a:t>
                      </a:r>
                      <a:endParaRPr b="1" i="0" sz="1600" u="none" cap="none" strike="noStrike">
                        <a:solidFill>
                          <a:srgbClr val="DC26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1600" u="none" cap="none" strike="noStrike">
                          <a:solidFill>
                            <a:srgbClr val="16A34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"المنهج به أجزاء دقيقة، لكن تقسيمه لخطوات واستشارة الأستاذ سيسهل الفهم."</a:t>
                      </a:r>
                      <a:endParaRPr b="1" i="0" sz="1600" u="none" cap="none" strike="noStrike">
                        <a:solidFill>
                          <a:srgbClr val="16A34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1600" u="none" cap="none" strike="noStrike">
                          <a:solidFill>
                            <a:srgbClr val="DC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"ليس لدي وقت كافٍ للمذاكرة، لقد فات الأوان!"</a:t>
                      </a:r>
                      <a:endParaRPr b="1" i="0" sz="1600" u="none" cap="none" strike="noStrike">
                        <a:solidFill>
                          <a:srgbClr val="DC26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1600" u="none" cap="none" strike="noStrike">
                          <a:solidFill>
                            <a:srgbClr val="16A34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"الوقت المتبقي محدود، ولكني سأستغل الساعات المتاحة للتركيز على الأهم."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723" name="Google Shape;723;p30"/>
          <p:cNvSpPr/>
          <p:nvPr/>
        </p:nvSpPr>
        <p:spPr>
          <a:xfrm>
            <a:off x="7414170" y="4762500"/>
            <a:ext cx="394915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30"/>
          <p:cNvSpPr/>
          <p:nvPr/>
        </p:nvSpPr>
        <p:spPr>
          <a:xfrm>
            <a:off x="828675" y="4762500"/>
            <a:ext cx="658549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30"/>
          <p:cNvSpPr/>
          <p:nvPr/>
        </p:nvSpPr>
        <p:spPr>
          <a:xfrm>
            <a:off x="7414170" y="5267325"/>
            <a:ext cx="394915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30"/>
          <p:cNvSpPr/>
          <p:nvPr/>
        </p:nvSpPr>
        <p:spPr>
          <a:xfrm>
            <a:off x="828675" y="5267325"/>
            <a:ext cx="658549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7" name="Google Shape;727;p3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01944" y="142841"/>
            <a:ext cx="1803304" cy="18356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732" name="Google Shape;73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33" name="Google Shape;733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12174" y="2852737"/>
            <a:ext cx="355595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34" name="Google Shape;734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18099" y="2852737"/>
            <a:ext cx="355595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35" name="Google Shape;735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3875" y="2852737"/>
            <a:ext cx="3556099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36" name="Google Shape;736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190500"/>
            <a:ext cx="20002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31"/>
          <p:cNvSpPr txBox="1"/>
          <p:nvPr/>
        </p:nvSpPr>
        <p:spPr>
          <a:xfrm>
            <a:off x="-123825" y="404396"/>
            <a:ext cx="113061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مثلث الوقاية الجسدية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31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31"/>
          <p:cNvSpPr txBox="1"/>
          <p:nvPr/>
        </p:nvSpPr>
        <p:spPr>
          <a:xfrm>
            <a:off x="523875" y="6505575"/>
            <a:ext cx="3524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31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740" name="Google Shape;740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420475" y="585787"/>
            <a:ext cx="2476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41" name="Google Shape;741;p3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944225" y="3100387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31"/>
          <p:cNvSpPr txBox="1"/>
          <p:nvPr/>
        </p:nvSpPr>
        <p:spPr>
          <a:xfrm>
            <a:off x="8359824" y="3738562"/>
            <a:ext cx="3213682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النوم المنتظم (7-8 ساعات)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31"/>
          <p:cNvSpPr txBox="1"/>
          <p:nvPr/>
        </p:nvSpPr>
        <p:spPr>
          <a:xfrm>
            <a:off x="8359824" y="4252912"/>
            <a:ext cx="30606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النوم هو الوقت الذي يقوم فيه الدماغ بترتيب المعلومات وترسيم الذكريات في المذاكرة.</a:t>
            </a:r>
            <a:endParaRPr/>
          </a:p>
        </p:txBody>
      </p:sp>
      <p:pic>
        <p:nvPicPr>
          <p:cNvPr descr="image.png" id="744" name="Google Shape;744;p3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150149" y="3100387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31"/>
          <p:cNvSpPr txBox="1"/>
          <p:nvPr/>
        </p:nvSpPr>
        <p:spPr>
          <a:xfrm>
            <a:off x="4565749" y="3738562"/>
            <a:ext cx="3213682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التغذية وشرب الماء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31"/>
          <p:cNvSpPr txBox="1"/>
          <p:nvPr/>
        </p:nvSpPr>
        <p:spPr>
          <a:xfrm>
            <a:off x="4565749" y="4252912"/>
            <a:ext cx="30606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شرب الماء يقلل التعب الذهني، والتقليل من الكافيين المفرط يمنع نوبات القلق.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747" name="Google Shape;747;p3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356074" y="3100387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31"/>
          <p:cNvSpPr txBox="1"/>
          <p:nvPr/>
        </p:nvSpPr>
        <p:spPr>
          <a:xfrm>
            <a:off x="771525" y="3738562"/>
            <a:ext cx="3213839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الحركة والمشي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p31"/>
          <p:cNvSpPr txBox="1"/>
          <p:nvPr/>
        </p:nvSpPr>
        <p:spPr>
          <a:xfrm>
            <a:off x="771525" y="4252912"/>
            <a:ext cx="3060799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20 دقيقة مشي في الهواء الطلق تحفز هرمونات السعادة وتفرغ الشحنات السلبية.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750" name="Google Shape;750;p3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096625" y="3224212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51" name="Google Shape;751;p3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273974" y="3224212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52" name="Google Shape;752;p3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522761" y="3224212"/>
            <a:ext cx="14287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31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23875" y="190500"/>
            <a:ext cx="1927541" cy="196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758" name="Google Shape;75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59" name="Google Shape;759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190500"/>
            <a:ext cx="20002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32"/>
          <p:cNvSpPr txBox="1"/>
          <p:nvPr/>
        </p:nvSpPr>
        <p:spPr>
          <a:xfrm>
            <a:off x="-133350" y="404396"/>
            <a:ext cx="1133475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التكنولوجيا والنوم الذكي</a:t>
            </a:r>
            <a:endParaRPr/>
          </a:p>
        </p:txBody>
      </p:sp>
      <p:sp>
        <p:nvSpPr>
          <p:cNvPr id="761" name="Google Shape;761;p32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p32"/>
          <p:cNvSpPr txBox="1"/>
          <p:nvPr/>
        </p:nvSpPr>
        <p:spPr>
          <a:xfrm>
            <a:off x="523875" y="6505575"/>
            <a:ext cx="3714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32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763" name="Google Shape;763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49050" y="585787"/>
            <a:ext cx="219075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p32"/>
          <p:cNvSpPr/>
          <p:nvPr/>
        </p:nvSpPr>
        <p:spPr>
          <a:xfrm>
            <a:off x="523875" y="2909887"/>
            <a:ext cx="11144250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32"/>
          <p:cNvSpPr txBox="1"/>
          <p:nvPr/>
        </p:nvSpPr>
        <p:spPr>
          <a:xfrm>
            <a:off x="581025" y="3043237"/>
            <a:ext cx="104298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إيقاف الشاشات قبل 45 دقيقة من النوم: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الضوء الأزرق يمنع إفراز هرمون الميلاتونين الخاص بالنوم.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32"/>
          <p:cNvSpPr/>
          <p:nvPr/>
        </p:nvSpPr>
        <p:spPr>
          <a:xfrm>
            <a:off x="11630025" y="2909887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32"/>
          <p:cNvSpPr/>
          <p:nvPr/>
        </p:nvSpPr>
        <p:spPr>
          <a:xfrm>
            <a:off x="523875" y="3633787"/>
            <a:ext cx="11144250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32"/>
          <p:cNvSpPr txBox="1"/>
          <p:nvPr/>
        </p:nvSpPr>
        <p:spPr>
          <a:xfrm>
            <a:off x="628650" y="3767137"/>
            <a:ext cx="103822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السرير للمعيشة والأكل؟ لا!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اجعل السرير مخصصاً للنوم فقط حتى يربطه العقل بالاسترخاء.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32"/>
          <p:cNvSpPr/>
          <p:nvPr/>
        </p:nvSpPr>
        <p:spPr>
          <a:xfrm>
            <a:off x="11630025" y="3633787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32"/>
          <p:cNvSpPr/>
          <p:nvPr/>
        </p:nvSpPr>
        <p:spPr>
          <a:xfrm>
            <a:off x="523875" y="4357687"/>
            <a:ext cx="11144250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32"/>
          <p:cNvSpPr txBox="1"/>
          <p:nvPr/>
        </p:nvSpPr>
        <p:spPr>
          <a:xfrm>
            <a:off x="628650" y="4491037"/>
            <a:ext cx="103822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حد كافيين متوازن: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توقف عن تناول القهوة ومشروبات الطاقة بعد الساعة 4 مساءً.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32"/>
          <p:cNvSpPr/>
          <p:nvPr/>
        </p:nvSpPr>
        <p:spPr>
          <a:xfrm>
            <a:off x="11630025" y="4357687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773" name="Google Shape;773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49025" y="307657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74" name="Google Shape;774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201400" y="3800475"/>
            <a:ext cx="2381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75" name="Google Shape;775;p3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201400" y="4524375"/>
            <a:ext cx="2381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6" name="Google Shape;776;p3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65987" y="242683"/>
            <a:ext cx="2091488" cy="2129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781" name="Google Shape;78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82" name="Google Shape;782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2859881"/>
            <a:ext cx="5381625" cy="21193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83" name="Google Shape;783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190500"/>
            <a:ext cx="175260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33"/>
          <p:cNvSpPr txBox="1"/>
          <p:nvPr/>
        </p:nvSpPr>
        <p:spPr>
          <a:xfrm>
            <a:off x="-209550" y="404396"/>
            <a:ext cx="112680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فن وضع الحدود وقول "لا"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33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p33"/>
          <p:cNvSpPr txBox="1"/>
          <p:nvPr/>
        </p:nvSpPr>
        <p:spPr>
          <a:xfrm>
            <a:off x="523875" y="6505575"/>
            <a:ext cx="3714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33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787" name="Google Shape;787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382375" y="585787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788" name="Google Shape;788;p33"/>
          <p:cNvSpPr txBox="1"/>
          <p:nvPr/>
        </p:nvSpPr>
        <p:spPr>
          <a:xfrm>
            <a:off x="6286500" y="2743200"/>
            <a:ext cx="5381625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أن تكون طالباً متعاوناً لا يعني أن تتحمل فوق طاقتك على حساب راحتك وصحتك.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33"/>
          <p:cNvSpPr txBox="1"/>
          <p:nvPr/>
        </p:nvSpPr>
        <p:spPr>
          <a:xfrm>
            <a:off x="771525" y="3107531"/>
            <a:ext cx="4848225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جمل اعتذار راقية وواضحة: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33"/>
          <p:cNvSpPr txBox="1"/>
          <p:nvPr/>
        </p:nvSpPr>
        <p:spPr>
          <a:xfrm>
            <a:off x="771525" y="3621881"/>
            <a:ext cx="4848225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• "يسعدني مساعدتك، لكني ملتزم بتسليم دراسي هام اليوم."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33"/>
          <p:cNvSpPr txBox="1"/>
          <p:nvPr/>
        </p:nvSpPr>
        <p:spPr>
          <a:xfrm>
            <a:off x="771525" y="4055268"/>
            <a:ext cx="4848225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• "لا أستطيع الخروج الليلة، أحتاج لبعض الوقت للراحة والاسترخاء."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33"/>
          <p:cNvSpPr txBox="1"/>
          <p:nvPr/>
        </p:nvSpPr>
        <p:spPr>
          <a:xfrm>
            <a:off x="771525" y="4488656"/>
            <a:ext cx="4848225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• "شكراً لدعوتي، سأتحقق من جدولي وأخبرك لاحقاً."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33"/>
          <p:cNvSpPr/>
          <p:nvPr/>
        </p:nvSpPr>
        <p:spPr>
          <a:xfrm>
            <a:off x="6286500" y="3495675"/>
            <a:ext cx="5381625" cy="876300"/>
          </a:xfrm>
          <a:prstGeom prst="roundRect">
            <a:avLst>
              <a:gd fmla="val 10869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33"/>
          <p:cNvSpPr txBox="1"/>
          <p:nvPr/>
        </p:nvSpPr>
        <p:spPr>
          <a:xfrm>
            <a:off x="6791325" y="3629025"/>
            <a:ext cx="4286250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قول "لا" للالتزامات غير الضرورية هو قول "نعم" لصحتك ونفسيتك.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33"/>
          <p:cNvSpPr/>
          <p:nvPr/>
        </p:nvSpPr>
        <p:spPr>
          <a:xfrm>
            <a:off x="11630025" y="3495675"/>
            <a:ext cx="38100" cy="8763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33"/>
          <p:cNvSpPr/>
          <p:nvPr/>
        </p:nvSpPr>
        <p:spPr>
          <a:xfrm>
            <a:off x="6286500" y="4524375"/>
            <a:ext cx="5381625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33"/>
          <p:cNvSpPr txBox="1"/>
          <p:nvPr/>
        </p:nvSpPr>
        <p:spPr>
          <a:xfrm>
            <a:off x="6791325" y="4657725"/>
            <a:ext cx="42862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الاعتذار الأدبي اللبق لا يقلل من مكانتك لدى زملائك.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33"/>
          <p:cNvSpPr/>
          <p:nvPr/>
        </p:nvSpPr>
        <p:spPr>
          <a:xfrm>
            <a:off x="11630025" y="4524375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799" name="Google Shape;799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268075" y="3662362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00" name="Google Shape;800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268075" y="4691062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1" name="Google Shape;801;p3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3875" y="210638"/>
            <a:ext cx="1859903" cy="1893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06" name="Google Shape;80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07" name="Google Shape;807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190500"/>
            <a:ext cx="10572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808" name="Google Shape;808;p34"/>
          <p:cNvSpPr txBox="1"/>
          <p:nvPr/>
        </p:nvSpPr>
        <p:spPr>
          <a:xfrm>
            <a:off x="923925" y="404396"/>
            <a:ext cx="101631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ملخص المحاور الأربعة</a:t>
            </a:r>
            <a:endParaRPr b="1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9" name="Google Shape;809;p34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34"/>
          <p:cNvSpPr txBox="1"/>
          <p:nvPr/>
        </p:nvSpPr>
        <p:spPr>
          <a:xfrm>
            <a:off x="523875" y="6505575"/>
            <a:ext cx="381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34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811" name="Google Shape;811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382375" y="585787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34"/>
          <p:cNvSpPr/>
          <p:nvPr/>
        </p:nvSpPr>
        <p:spPr>
          <a:xfrm>
            <a:off x="523875" y="2652712"/>
            <a:ext cx="11144250" cy="2533650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13" name="Google Shape;813;p34"/>
          <p:cNvGraphicFramePr/>
          <p:nvPr/>
        </p:nvGraphicFramePr>
        <p:xfrm>
          <a:off x="523875" y="26527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{A62518E4-AC18-4F8D-AB1F-F7C872ECC1CB}</a:tableStyleId>
              </a:tblPr>
              <a:tblGrid>
                <a:gridCol w="2550475"/>
                <a:gridCol w="4391025"/>
                <a:gridCol w="4202750"/>
              </a:tblGrid>
              <a:tr h="506725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17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المحور</a:t>
                      </a:r>
                      <a:endParaRPr b="1" i="0" sz="17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17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الأداة العملية المقترحة</a:t>
                      </a:r>
                      <a:endParaRPr b="1" i="0" sz="17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17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الأثر النفسي والملموس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</a:tr>
              <a:tr h="506725">
                <a:tc>
                  <a:txBody>
                    <a:bodyPr/>
                    <a:lstStyle/>
                    <a:p>
                      <a:pPr indent="-342900" lvl="0" marL="34290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4155"/>
                        </a:buClr>
                        <a:buSzPts val="1600"/>
                        <a:buFont typeface="Calibri"/>
                        <a:buAutoNum type="arabicPeriod"/>
                      </a:pPr>
                      <a:r>
                        <a:rPr b="1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الوقت</a:t>
                      </a:r>
                      <a:endParaRPr b="1" i="0" sz="1600" u="none" cap="none" strike="noStrike">
                        <a:solidFill>
                          <a:srgbClr val="33415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مصفوفة أيزنهاور + تقنية بومودورو</a:t>
                      </a:r>
                      <a:endParaRPr b="0" i="0" sz="1600" u="none" cap="none" strike="noStrike">
                        <a:solidFill>
                          <a:srgbClr val="33415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تقليل المماطلة وزيادة التركيز والأنجاز</a:t>
                      </a:r>
                      <a:endParaRPr b="0" i="0" sz="1600" u="none" cap="none" strike="noStrike">
                        <a:solidFill>
                          <a:srgbClr val="33415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6725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 التفكير المعرفي</a:t>
                      </a:r>
                      <a:endParaRPr b="1" i="0" sz="1600" u="none" cap="none" strike="noStrike">
                        <a:solidFill>
                          <a:srgbClr val="33415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إعادة التأطير وتحدي التشوهات الذهنية</a:t>
                      </a:r>
                      <a:endParaRPr b="0" i="0" sz="1600" u="none" cap="none" strike="noStrike">
                        <a:solidFill>
                          <a:srgbClr val="33415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خفض حدة القلق والمخاوف الكارثية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506725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 الجسد</a:t>
                      </a:r>
                      <a:endParaRPr b="1" i="0" sz="1600" u="none" cap="none" strike="noStrike">
                        <a:solidFill>
                          <a:srgbClr val="33415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نوم 7 ساعات + مشي تقليل الكافيين</a:t>
                      </a:r>
                      <a:endParaRPr b="0" i="0" sz="1600" u="none" cap="none" strike="noStrike">
                        <a:solidFill>
                          <a:srgbClr val="33415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تجديد طاقة الدماغ واستقرار المزاج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6725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 الحدود</a:t>
                      </a:r>
                      <a:endParaRPr b="1" i="0" sz="1600" u="none" cap="none" strike="noStrike">
                        <a:solidFill>
                          <a:srgbClr val="33415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الاعتذار اللبق ورفض الإجهاد الزائد</a:t>
                      </a:r>
                      <a:endParaRPr b="0" i="0" sz="1600" u="none" cap="none" strike="noStrike">
                        <a:solidFill>
                          <a:srgbClr val="33415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ar-SA" sz="1600" u="none" cap="none" strike="noStrike">
                          <a:solidFill>
                            <a:srgbClr val="33415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حماية الوقت الشخصي ومنع الاحتراق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814" name="Google Shape;814;p34"/>
          <p:cNvSpPr/>
          <p:nvPr/>
        </p:nvSpPr>
        <p:spPr>
          <a:xfrm>
            <a:off x="9117657" y="3657600"/>
            <a:ext cx="255046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34"/>
          <p:cNvSpPr/>
          <p:nvPr/>
        </p:nvSpPr>
        <p:spPr>
          <a:xfrm>
            <a:off x="4726632" y="3657600"/>
            <a:ext cx="43910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34"/>
          <p:cNvSpPr/>
          <p:nvPr/>
        </p:nvSpPr>
        <p:spPr>
          <a:xfrm>
            <a:off x="523875" y="3657600"/>
            <a:ext cx="420275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34"/>
          <p:cNvSpPr/>
          <p:nvPr/>
        </p:nvSpPr>
        <p:spPr>
          <a:xfrm>
            <a:off x="9117657" y="4162425"/>
            <a:ext cx="255046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34"/>
          <p:cNvSpPr/>
          <p:nvPr/>
        </p:nvSpPr>
        <p:spPr>
          <a:xfrm>
            <a:off x="4726632" y="4162425"/>
            <a:ext cx="43910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34"/>
          <p:cNvSpPr/>
          <p:nvPr/>
        </p:nvSpPr>
        <p:spPr>
          <a:xfrm>
            <a:off x="523875" y="4162425"/>
            <a:ext cx="420275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34"/>
          <p:cNvSpPr/>
          <p:nvPr/>
        </p:nvSpPr>
        <p:spPr>
          <a:xfrm>
            <a:off x="9117657" y="4667250"/>
            <a:ext cx="255046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34"/>
          <p:cNvSpPr/>
          <p:nvPr/>
        </p:nvSpPr>
        <p:spPr>
          <a:xfrm>
            <a:off x="4726632" y="4667250"/>
            <a:ext cx="43910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34"/>
          <p:cNvSpPr/>
          <p:nvPr/>
        </p:nvSpPr>
        <p:spPr>
          <a:xfrm>
            <a:off x="523875" y="4667250"/>
            <a:ext cx="420275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34"/>
          <p:cNvSpPr/>
          <p:nvPr/>
        </p:nvSpPr>
        <p:spPr>
          <a:xfrm>
            <a:off x="9117657" y="5172075"/>
            <a:ext cx="255046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34"/>
          <p:cNvSpPr/>
          <p:nvPr/>
        </p:nvSpPr>
        <p:spPr>
          <a:xfrm>
            <a:off x="4726632" y="5172075"/>
            <a:ext cx="43910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34"/>
          <p:cNvSpPr/>
          <p:nvPr/>
        </p:nvSpPr>
        <p:spPr>
          <a:xfrm>
            <a:off x="523875" y="5172075"/>
            <a:ext cx="420275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6" name="Google Shape;826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5522" y="185635"/>
            <a:ext cx="1880956" cy="1914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31" name="Google Shape;83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32" name="Google Shape;832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3" name="Google Shape;833;p35"/>
          <p:cNvGrpSpPr/>
          <p:nvPr/>
        </p:nvGrpSpPr>
        <p:grpSpPr>
          <a:xfrm>
            <a:off x="2070496" y="2966146"/>
            <a:ext cx="8051006" cy="1505070"/>
            <a:chOff x="2070496" y="2480369"/>
            <a:chExt cx="8051006" cy="1505070"/>
          </a:xfrm>
        </p:grpSpPr>
        <p:sp>
          <p:nvSpPr>
            <p:cNvPr id="834" name="Google Shape;834;p35"/>
            <p:cNvSpPr txBox="1"/>
            <p:nvPr/>
          </p:nvSpPr>
          <p:spPr>
            <a:xfrm>
              <a:off x="2070496" y="2480369"/>
              <a:ext cx="805100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4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تقنيات التهدئة واليقظة الذهنية</a:t>
              </a:r>
              <a:endParaRPr b="0" i="0" sz="4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5"/>
            <p:cNvSpPr txBox="1"/>
            <p:nvPr/>
          </p:nvSpPr>
          <p:spPr>
            <a:xfrm>
              <a:off x="2857500" y="3670994"/>
              <a:ext cx="6477000" cy="31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894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1900" u="none" cap="none" strike="noStrike">
                  <a:solidFill>
                    <a:srgbClr val="CCFBF1"/>
                  </a:solidFill>
                  <a:latin typeface="Calibri"/>
                  <a:ea typeface="Calibri"/>
                  <a:cs typeface="Calibri"/>
                  <a:sym typeface="Calibri"/>
                </a:rPr>
                <a:t>تطبيقات عملية لتسكين القلق وتأريض الذهن أثناء المذاكرة أو في قاعة الامتحان</a:t>
              </a:r>
              <a:endParaRPr/>
            </a:p>
          </p:txBody>
        </p:sp>
      </p:grpSp>
      <p:pic>
        <p:nvPicPr>
          <p:cNvPr id="836" name="Google Shape;836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59326" y="195386"/>
            <a:ext cx="1836608" cy="1869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1" name="Google Shape;84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42" name="Google Shape;842;p36"/>
          <p:cNvPicPr preferRelativeResize="0"/>
          <p:nvPr/>
        </p:nvPicPr>
        <p:blipFill rotWithShape="1">
          <a:blip r:embed="rId4">
            <a:alphaModFix/>
          </a:blip>
          <a:srcRect b="348" l="-1744" r="30058" t="-348"/>
          <a:stretch/>
        </p:blipFill>
        <p:spPr>
          <a:xfrm>
            <a:off x="0" y="0"/>
            <a:ext cx="436998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36"/>
          <p:cNvSpPr txBox="1"/>
          <p:nvPr/>
        </p:nvSpPr>
        <p:spPr>
          <a:xfrm>
            <a:off x="523875" y="6505575"/>
            <a:ext cx="3714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36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844" name="Google Shape;844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190500"/>
            <a:ext cx="16287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p36"/>
          <p:cNvSpPr txBox="1"/>
          <p:nvPr/>
        </p:nvSpPr>
        <p:spPr>
          <a:xfrm>
            <a:off x="6096000" y="137993"/>
            <a:ext cx="5787482" cy="135421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اليقظة الذهنية (Mindfulness)</a:t>
            </a:r>
            <a:endParaRPr/>
          </a:p>
        </p:txBody>
      </p:sp>
      <p:sp>
        <p:nvSpPr>
          <p:cNvPr id="846" name="Google Shape;846;p36"/>
          <p:cNvSpPr/>
          <p:nvPr/>
        </p:nvSpPr>
        <p:spPr>
          <a:xfrm>
            <a:off x="6619875" y="2001643"/>
            <a:ext cx="5048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36"/>
          <p:cNvSpPr txBox="1"/>
          <p:nvPr/>
        </p:nvSpPr>
        <p:spPr>
          <a:xfrm>
            <a:off x="6619875" y="3167062"/>
            <a:ext cx="50482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هي القدرة على التواجد الحاضر في اللحظة الراهنة دون إطلاق أحكام أو الاستغراق في قلق الماضي أو مخاوف المستقبل.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36"/>
          <p:cNvSpPr txBox="1"/>
          <p:nvPr/>
        </p:nvSpPr>
        <p:spPr>
          <a:xfrm>
            <a:off x="6619875" y="3919537"/>
            <a:ext cx="50482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تساعد الطلاب على استعادة التحكم في الانتباه الفوري وتهدئة الجهاز العصبي المستثار.</a:t>
            </a:r>
            <a:endParaRPr/>
          </a:p>
        </p:txBody>
      </p:sp>
      <p:pic>
        <p:nvPicPr>
          <p:cNvPr id="849" name="Google Shape;849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87482" y="156089"/>
            <a:ext cx="1813002" cy="1845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54" name="Google Shape;85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15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5" name="Google Shape;85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2333625"/>
            <a:ext cx="11144250" cy="3171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6" name="Google Shape;856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08256" y="3838575"/>
            <a:ext cx="2455068" cy="1362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7" name="Google Shape;857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5062" y="3838575"/>
            <a:ext cx="2455068" cy="1362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8" name="Google Shape;858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21868" y="3838575"/>
            <a:ext cx="2455068" cy="1362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9" name="Google Shape;859;p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8675" y="3838575"/>
            <a:ext cx="2455068" cy="1362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60" name="Google Shape;860;p3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23875" y="190500"/>
            <a:ext cx="91440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37"/>
          <p:cNvSpPr txBox="1"/>
          <p:nvPr/>
        </p:nvSpPr>
        <p:spPr>
          <a:xfrm>
            <a:off x="-218146" y="404396"/>
            <a:ext cx="113061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تمرين عملي (3): التنفس المربعي (4-4-4-4)</a:t>
            </a:r>
            <a:endParaRPr/>
          </a:p>
        </p:txBody>
      </p:sp>
      <p:sp>
        <p:nvSpPr>
          <p:cNvPr id="862" name="Google Shape;862;p37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37"/>
          <p:cNvSpPr txBox="1"/>
          <p:nvPr/>
        </p:nvSpPr>
        <p:spPr>
          <a:xfrm>
            <a:off x="523875" y="6505575"/>
            <a:ext cx="3619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37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37"/>
          <p:cNvSpPr/>
          <p:nvPr/>
        </p:nvSpPr>
        <p:spPr>
          <a:xfrm>
            <a:off x="2110140" y="785812"/>
            <a:ext cx="857250" cy="28575"/>
          </a:xfrm>
          <a:prstGeom prst="roundRect">
            <a:avLst>
              <a:gd fmla="val 50000" name="adj"/>
            </a:avLst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865" name="Google Shape;865;p3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420475" y="585787"/>
            <a:ext cx="2476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66" name="Google Shape;866;p3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438688" y="2660727"/>
            <a:ext cx="2790825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867" name="Google Shape;867;p37"/>
          <p:cNvSpPr txBox="1"/>
          <p:nvPr/>
        </p:nvSpPr>
        <p:spPr>
          <a:xfrm>
            <a:off x="248813" y="3105150"/>
            <a:ext cx="11061382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500" u="none" cap="none" strike="noStrike">
                <a:solidFill>
                  <a:srgbClr val="14532D"/>
                </a:solidFill>
                <a:latin typeface="Calibri"/>
                <a:ea typeface="Calibri"/>
                <a:cs typeface="Calibri"/>
                <a:sym typeface="Calibri"/>
              </a:rPr>
              <a:t>خطوات التنفس المربعي لتهدئة التوتر فوراً:</a:t>
            </a:r>
            <a:endParaRPr/>
          </a:p>
        </p:txBody>
      </p:sp>
      <p:pic>
        <p:nvPicPr>
          <p:cNvPr descr="image.png" id="868" name="Google Shape;868;p3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020425" y="2709862"/>
            <a:ext cx="190500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869" name="Google Shape;869;p37"/>
          <p:cNvSpPr txBox="1"/>
          <p:nvPr/>
        </p:nvSpPr>
        <p:spPr>
          <a:xfrm>
            <a:off x="9106912" y="4086225"/>
            <a:ext cx="2057757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10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1. شهيق</a:t>
            </a:r>
            <a:endParaRPr b="1" i="0" sz="2100" u="none" cap="none" strike="noStrike">
              <a:solidFill>
                <a:srgbClr val="16A3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37"/>
          <p:cNvSpPr txBox="1"/>
          <p:nvPr/>
        </p:nvSpPr>
        <p:spPr>
          <a:xfrm>
            <a:off x="9155906" y="4695825"/>
            <a:ext cx="1959768" cy="25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91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7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عد لـ 4 ثوانٍ</a:t>
            </a:r>
            <a:endParaRPr/>
          </a:p>
        </p:txBody>
      </p:sp>
      <p:sp>
        <p:nvSpPr>
          <p:cNvPr id="871" name="Google Shape;871;p37"/>
          <p:cNvSpPr txBox="1"/>
          <p:nvPr/>
        </p:nvSpPr>
        <p:spPr>
          <a:xfrm>
            <a:off x="6413718" y="4086225"/>
            <a:ext cx="2057757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10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2. حبس</a:t>
            </a:r>
            <a:endParaRPr b="1" i="0" sz="2100" u="none" cap="none" strike="noStrike">
              <a:solidFill>
                <a:srgbClr val="16A3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2" name="Google Shape;872;p37"/>
          <p:cNvSpPr txBox="1"/>
          <p:nvPr/>
        </p:nvSpPr>
        <p:spPr>
          <a:xfrm>
            <a:off x="6462712" y="4695825"/>
            <a:ext cx="1959768" cy="25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91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7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احتفظ بالنفس 4 ثوانٍ</a:t>
            </a:r>
            <a:endParaRPr b="1" i="0" sz="17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37"/>
          <p:cNvSpPr txBox="1"/>
          <p:nvPr/>
        </p:nvSpPr>
        <p:spPr>
          <a:xfrm>
            <a:off x="3720524" y="4086225"/>
            <a:ext cx="2057757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10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3. زفير</a:t>
            </a:r>
            <a:endParaRPr b="1" i="0" sz="2100" u="none" cap="none" strike="noStrike">
              <a:solidFill>
                <a:srgbClr val="16A3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37"/>
          <p:cNvSpPr txBox="1"/>
          <p:nvPr/>
        </p:nvSpPr>
        <p:spPr>
          <a:xfrm>
            <a:off x="3769518" y="4695825"/>
            <a:ext cx="1959768" cy="25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91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7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أخرج الهواء بـ 4 ثوانٍ</a:t>
            </a:r>
            <a:endParaRPr b="1" i="0" sz="17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37"/>
          <p:cNvSpPr txBox="1"/>
          <p:nvPr/>
        </p:nvSpPr>
        <p:spPr>
          <a:xfrm>
            <a:off x="1027330" y="4086225"/>
            <a:ext cx="2057757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10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4. الانتظار</a:t>
            </a:r>
            <a:endParaRPr b="1" i="0" sz="2100" u="none" cap="none" strike="noStrike">
              <a:solidFill>
                <a:srgbClr val="16A3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37"/>
          <p:cNvSpPr txBox="1"/>
          <p:nvPr/>
        </p:nvSpPr>
        <p:spPr>
          <a:xfrm>
            <a:off x="1076325" y="4695825"/>
            <a:ext cx="1959768" cy="25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91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7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انتظر 4 ثوانٍ قبل التكرار</a:t>
            </a:r>
            <a:endParaRPr b="1" i="0" sz="17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7" name="Google Shape;877;p3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08607" y="160205"/>
            <a:ext cx="1810097" cy="1842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82" name="Google Shape;882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926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83" name="Google Shape;88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53575" y="3567766"/>
            <a:ext cx="2114550" cy="10620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84" name="Google Shape;884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96150" y="3567766"/>
            <a:ext cx="2114550" cy="10620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85" name="Google Shape;885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38725" y="3567766"/>
            <a:ext cx="2114550" cy="10620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86" name="Google Shape;886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81300" y="3567766"/>
            <a:ext cx="2114550" cy="10620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87" name="Google Shape;887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3567766"/>
            <a:ext cx="2114550" cy="10620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88" name="Google Shape;888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161240"/>
            <a:ext cx="91440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889" name="Google Shape;889;p38"/>
          <p:cNvSpPr txBox="1"/>
          <p:nvPr/>
        </p:nvSpPr>
        <p:spPr>
          <a:xfrm>
            <a:off x="923926" y="375136"/>
            <a:ext cx="1017270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تمرين عملي (4): تقنية التأريض (5-4-3-2-1)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38"/>
          <p:cNvSpPr/>
          <p:nvPr/>
        </p:nvSpPr>
        <p:spPr>
          <a:xfrm>
            <a:off x="523875" y="111374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38"/>
          <p:cNvSpPr txBox="1"/>
          <p:nvPr/>
        </p:nvSpPr>
        <p:spPr>
          <a:xfrm>
            <a:off x="523875" y="6476315"/>
            <a:ext cx="3714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38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892" name="Google Shape;892;p3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382375" y="556527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38"/>
          <p:cNvSpPr txBox="1"/>
          <p:nvPr/>
        </p:nvSpPr>
        <p:spPr>
          <a:xfrm>
            <a:off x="523875" y="3150601"/>
            <a:ext cx="11144250" cy="2691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استخدم حواسك للعودة إلى الحاضر والتغلب على نوبات الهلع أو القلق الحاد أثناء الامتحان:</a:t>
            </a:r>
            <a:endParaRPr b="0" i="0" sz="17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38"/>
          <p:cNvSpPr txBox="1"/>
          <p:nvPr/>
        </p:nvSpPr>
        <p:spPr>
          <a:xfrm>
            <a:off x="9660731" y="3720166"/>
            <a:ext cx="19002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800" u="none" cap="none" strike="noStrike">
                <a:solidFill>
                  <a:srgbClr val="0D9488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i="0" sz="1800" u="none" cap="none" strike="noStrike">
              <a:solidFill>
                <a:srgbClr val="0D94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38"/>
          <p:cNvSpPr txBox="1"/>
          <p:nvPr/>
        </p:nvSpPr>
        <p:spPr>
          <a:xfrm>
            <a:off x="9705975" y="4263091"/>
            <a:ext cx="1809750" cy="2210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992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أشياء تراها حولك الآن</a:t>
            </a:r>
            <a:endParaRPr/>
          </a:p>
        </p:txBody>
      </p:sp>
      <p:sp>
        <p:nvSpPr>
          <p:cNvPr id="896" name="Google Shape;896;p38"/>
          <p:cNvSpPr txBox="1"/>
          <p:nvPr/>
        </p:nvSpPr>
        <p:spPr>
          <a:xfrm>
            <a:off x="7403306" y="3720166"/>
            <a:ext cx="19002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80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i="0" sz="1800" u="none" cap="none" strike="noStrike">
              <a:solidFill>
                <a:srgbClr val="2563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p38"/>
          <p:cNvSpPr txBox="1"/>
          <p:nvPr/>
        </p:nvSpPr>
        <p:spPr>
          <a:xfrm>
            <a:off x="7448550" y="4263091"/>
            <a:ext cx="1809750" cy="2210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992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أشياء تلمسها بشعورك</a:t>
            </a:r>
            <a:endParaRPr b="0" i="0" sz="17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38"/>
          <p:cNvSpPr txBox="1"/>
          <p:nvPr/>
        </p:nvSpPr>
        <p:spPr>
          <a:xfrm>
            <a:off x="5145881" y="3720166"/>
            <a:ext cx="19002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800" u="none" cap="none" strike="noStrike">
                <a:solidFill>
                  <a:srgbClr val="D97706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i="0" sz="1800" u="none" cap="none" strike="noStrike">
              <a:solidFill>
                <a:srgbClr val="D977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38"/>
          <p:cNvSpPr txBox="1"/>
          <p:nvPr/>
        </p:nvSpPr>
        <p:spPr>
          <a:xfrm>
            <a:off x="5191125" y="4263091"/>
            <a:ext cx="1809750" cy="2210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992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أصوات تسمعها بدقة</a:t>
            </a:r>
            <a:endParaRPr b="0" i="0" sz="17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38"/>
          <p:cNvSpPr txBox="1"/>
          <p:nvPr/>
        </p:nvSpPr>
        <p:spPr>
          <a:xfrm>
            <a:off x="2888456" y="3720166"/>
            <a:ext cx="19002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80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i="0" sz="1800" u="none" cap="none" strike="noStrike">
              <a:solidFill>
                <a:srgbClr val="7C3AE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38"/>
          <p:cNvSpPr txBox="1"/>
          <p:nvPr/>
        </p:nvSpPr>
        <p:spPr>
          <a:xfrm>
            <a:off x="2933700" y="4263091"/>
            <a:ext cx="1809750" cy="2210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992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روائح تشمها حالياً</a:t>
            </a:r>
            <a:endParaRPr b="0" i="0" sz="17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38"/>
          <p:cNvSpPr txBox="1"/>
          <p:nvPr/>
        </p:nvSpPr>
        <p:spPr>
          <a:xfrm>
            <a:off x="631031" y="3720166"/>
            <a:ext cx="19002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8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1800" u="none" cap="none" strike="noStrike">
              <a:solidFill>
                <a:srgbClr val="DC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3" name="Google Shape;903;p38"/>
          <p:cNvSpPr txBox="1"/>
          <p:nvPr/>
        </p:nvSpPr>
        <p:spPr>
          <a:xfrm>
            <a:off x="676275" y="4263091"/>
            <a:ext cx="1809750" cy="2210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992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شيء واحد تتذوقه</a:t>
            </a:r>
            <a:endParaRPr b="0" i="0" sz="17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4" name="Google Shape;904;p3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95940" y="169911"/>
            <a:ext cx="1902173" cy="1936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09" name="Google Shape;90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10" name="Google Shape;910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190500"/>
            <a:ext cx="91440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911" name="Google Shape;911;p39"/>
          <p:cNvSpPr txBox="1"/>
          <p:nvPr/>
        </p:nvSpPr>
        <p:spPr>
          <a:xfrm>
            <a:off x="-151007" y="404396"/>
            <a:ext cx="1137285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تمرين عملي (5): الاسترخاء العضلي التصاعدي</a:t>
            </a:r>
            <a:endParaRPr/>
          </a:p>
        </p:txBody>
      </p:sp>
      <p:sp>
        <p:nvSpPr>
          <p:cNvPr id="912" name="Google Shape;912;p39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39"/>
          <p:cNvSpPr txBox="1"/>
          <p:nvPr/>
        </p:nvSpPr>
        <p:spPr>
          <a:xfrm>
            <a:off x="523875" y="6505575"/>
            <a:ext cx="3714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39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39"/>
          <p:cNvSpPr/>
          <p:nvPr/>
        </p:nvSpPr>
        <p:spPr>
          <a:xfrm>
            <a:off x="2020930" y="785812"/>
            <a:ext cx="857250" cy="28575"/>
          </a:xfrm>
          <a:prstGeom prst="roundRect">
            <a:avLst>
              <a:gd fmla="val 50000" name="adj"/>
            </a:avLst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915" name="Google Shape;915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87150" y="585787"/>
            <a:ext cx="180975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916" name="Google Shape;916;p39"/>
          <p:cNvSpPr/>
          <p:nvPr/>
        </p:nvSpPr>
        <p:spPr>
          <a:xfrm>
            <a:off x="523875" y="2909887"/>
            <a:ext cx="11144250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39"/>
          <p:cNvSpPr txBox="1"/>
          <p:nvPr/>
        </p:nvSpPr>
        <p:spPr>
          <a:xfrm>
            <a:off x="538046" y="3043237"/>
            <a:ext cx="104489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شد المجموعة العضلية: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شد عضلات قدميك أو يديك بقوة لمدة 5 ثوانٍ.</a:t>
            </a:r>
            <a:endParaRPr/>
          </a:p>
        </p:txBody>
      </p:sp>
      <p:sp>
        <p:nvSpPr>
          <p:cNvPr id="918" name="Google Shape;918;p39"/>
          <p:cNvSpPr/>
          <p:nvPr/>
        </p:nvSpPr>
        <p:spPr>
          <a:xfrm>
            <a:off x="11630025" y="2909887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39"/>
          <p:cNvSpPr/>
          <p:nvPr/>
        </p:nvSpPr>
        <p:spPr>
          <a:xfrm>
            <a:off x="523875" y="3633787"/>
            <a:ext cx="11144250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39"/>
          <p:cNvSpPr txBox="1"/>
          <p:nvPr/>
        </p:nvSpPr>
        <p:spPr>
          <a:xfrm>
            <a:off x="557096" y="3767137"/>
            <a:ext cx="104298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إطلاق الشد فجأة: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أطلق العضلات واسترخِ تماماً ولاحظ الفرق التام لمدة 10 ثوانٍ.</a:t>
            </a:r>
            <a:endParaRPr/>
          </a:p>
        </p:txBody>
      </p:sp>
      <p:sp>
        <p:nvSpPr>
          <p:cNvPr id="921" name="Google Shape;921;p39"/>
          <p:cNvSpPr/>
          <p:nvPr/>
        </p:nvSpPr>
        <p:spPr>
          <a:xfrm>
            <a:off x="11630025" y="3633787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39"/>
          <p:cNvSpPr/>
          <p:nvPr/>
        </p:nvSpPr>
        <p:spPr>
          <a:xfrm>
            <a:off x="523875" y="4357687"/>
            <a:ext cx="11144250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39"/>
          <p:cNvSpPr txBox="1"/>
          <p:nvPr/>
        </p:nvSpPr>
        <p:spPr>
          <a:xfrm>
            <a:off x="509471" y="4491037"/>
            <a:ext cx="104775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التدرج الصاعد: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انتقل من القدمين إلى الساقين، البطن، الكتفين، وأخيراً الوجه.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39"/>
          <p:cNvSpPr/>
          <p:nvPr/>
        </p:nvSpPr>
        <p:spPr>
          <a:xfrm>
            <a:off x="11630025" y="4357687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925" name="Google Shape;925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68075" y="3076575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26" name="Google Shape;926;p3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249025" y="380047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27" name="Google Shape;927;p3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296650" y="4524375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3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60243" y="137313"/>
            <a:ext cx="1935344" cy="1970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4" name="Google Shape;13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" name="Google Shape;13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190500"/>
            <a:ext cx="12763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4"/>
          <p:cNvSpPr txBox="1"/>
          <p:nvPr/>
        </p:nvSpPr>
        <p:spPr>
          <a:xfrm>
            <a:off x="-178435" y="466899"/>
            <a:ext cx="111918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قواعد الدورة والمساحة الآمنة</a:t>
            </a:r>
            <a:endParaRPr/>
          </a:p>
        </p:txBody>
      </p:sp>
      <p:sp>
        <p:nvSpPr>
          <p:cNvPr id="137" name="Google Shape;137;p4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 txBox="1"/>
          <p:nvPr/>
        </p:nvSpPr>
        <p:spPr>
          <a:xfrm>
            <a:off x="523875" y="6505575"/>
            <a:ext cx="3143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4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39" name="Google Shape;139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306175" y="585787"/>
            <a:ext cx="3619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4"/>
          <p:cNvSpPr/>
          <p:nvPr/>
        </p:nvSpPr>
        <p:spPr>
          <a:xfrm>
            <a:off x="523875" y="2547937"/>
            <a:ext cx="11144250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 txBox="1"/>
          <p:nvPr/>
        </p:nvSpPr>
        <p:spPr>
          <a:xfrm>
            <a:off x="671513" y="2681287"/>
            <a:ext cx="104298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السرية والاحترام: 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ما يُقال داخل القاعة يبقي في القاعة بملء الخصوصية والتقدير.</a:t>
            </a:r>
            <a:endParaRPr/>
          </a:p>
        </p:txBody>
      </p:sp>
      <p:sp>
        <p:nvSpPr>
          <p:cNvPr id="142" name="Google Shape;142;p4"/>
          <p:cNvSpPr/>
          <p:nvPr/>
        </p:nvSpPr>
        <p:spPr>
          <a:xfrm>
            <a:off x="11630025" y="2547937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523875" y="3271837"/>
            <a:ext cx="11144250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712153" y="3386137"/>
            <a:ext cx="104298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المشاركة الاختيارية: 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لك حرية المشاركة بالقدر الذي يشعرك بالراحة دون أي ضغط.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/>
          <p:nvPr/>
        </p:nvSpPr>
        <p:spPr>
          <a:xfrm>
            <a:off x="11630025" y="3271837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"/>
          <p:cNvSpPr/>
          <p:nvPr/>
        </p:nvSpPr>
        <p:spPr>
          <a:xfrm>
            <a:off x="523875" y="3995737"/>
            <a:ext cx="11144250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 txBox="1"/>
          <p:nvPr/>
        </p:nvSpPr>
        <p:spPr>
          <a:xfrm>
            <a:off x="681037" y="4145756"/>
            <a:ext cx="104298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بيئة خالية من الأحكام: 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نتقبل تجارب بعضنا البعض بتفهم وتعاطف كاملين.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4"/>
          <p:cNvSpPr/>
          <p:nvPr/>
        </p:nvSpPr>
        <p:spPr>
          <a:xfrm>
            <a:off x="11630025" y="3995737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4"/>
          <p:cNvSpPr/>
          <p:nvPr/>
        </p:nvSpPr>
        <p:spPr>
          <a:xfrm>
            <a:off x="523875" y="4719637"/>
            <a:ext cx="11144250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4"/>
          <p:cNvSpPr txBox="1"/>
          <p:nvPr/>
        </p:nvSpPr>
        <p:spPr>
          <a:xfrm>
            <a:off x="623888" y="4833937"/>
            <a:ext cx="104775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التركيز الذهني: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إبقاء الهواتف في وضع الصامت للاستفادة القصوى من الوقت.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4"/>
          <p:cNvSpPr/>
          <p:nvPr/>
        </p:nvSpPr>
        <p:spPr>
          <a:xfrm>
            <a:off x="11630025" y="4719637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52" name="Google Shape;152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49025" y="271462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3" name="Google Shape;153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249025" y="343852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4" name="Google Shape;154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249025" y="416242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5" name="Google Shape;155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296650" y="4886325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38470" y="65383"/>
            <a:ext cx="1972621" cy="2008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33" name="Google Shape;93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4" name="Google Shape;934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12174" y="2852737"/>
            <a:ext cx="355595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5" name="Google Shape;935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18099" y="2852737"/>
            <a:ext cx="355595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6" name="Google Shape;936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3875" y="2852737"/>
            <a:ext cx="3556099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7" name="Google Shape;937;p4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190500"/>
            <a:ext cx="16287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40"/>
          <p:cNvSpPr txBox="1"/>
          <p:nvPr/>
        </p:nvSpPr>
        <p:spPr>
          <a:xfrm>
            <a:off x="923925" y="404396"/>
            <a:ext cx="1025842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روتين التهدئة اليومي (5 دقائق)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40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40"/>
          <p:cNvSpPr txBox="1"/>
          <p:nvPr/>
        </p:nvSpPr>
        <p:spPr>
          <a:xfrm>
            <a:off x="523875" y="6505575"/>
            <a:ext cx="3905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40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941" name="Google Shape;941;p4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382375" y="585787"/>
            <a:ext cx="2857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42" name="Google Shape;942;p4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944225" y="3100387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40"/>
          <p:cNvSpPr txBox="1"/>
          <p:nvPr/>
        </p:nvSpPr>
        <p:spPr>
          <a:xfrm>
            <a:off x="8359824" y="3738562"/>
            <a:ext cx="3213682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الدقيقة 1: التنفس العميق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40"/>
          <p:cNvSpPr txBox="1"/>
          <p:nvPr/>
        </p:nvSpPr>
        <p:spPr>
          <a:xfrm>
            <a:off x="8359824" y="4252912"/>
            <a:ext cx="3060650" cy="487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3 دورات من التنفس المربعي عند الاستيقاظ قبل فتح الهاتف.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945" name="Google Shape;945;p4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150149" y="3100387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946" name="Google Shape;946;p40"/>
          <p:cNvSpPr txBox="1"/>
          <p:nvPr/>
        </p:nvSpPr>
        <p:spPr>
          <a:xfrm>
            <a:off x="4565749" y="3738562"/>
            <a:ext cx="3213682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الدقيقة 2-3: تدوين الأفكار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40"/>
          <p:cNvSpPr txBox="1"/>
          <p:nvPr/>
        </p:nvSpPr>
        <p:spPr>
          <a:xfrm>
            <a:off x="4565749" y="4252912"/>
            <a:ext cx="30606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كتابة أهم 3 مهام لهذا اليوم لتخليص الدماغ من القلق الفوضوي.</a:t>
            </a:r>
            <a:endParaRPr/>
          </a:p>
        </p:txBody>
      </p:sp>
      <p:pic>
        <p:nvPicPr>
          <p:cNvPr descr="image.png" id="948" name="Google Shape;948;p4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356074" y="3100387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949" name="Google Shape;949;p40"/>
          <p:cNvSpPr txBox="1"/>
          <p:nvPr/>
        </p:nvSpPr>
        <p:spPr>
          <a:xfrm>
            <a:off x="771525" y="3738562"/>
            <a:ext cx="3213839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الدقيقة 4-5 الامتنان الذاتي</a:t>
            </a:r>
            <a:endParaRPr b="1" i="0" sz="19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40"/>
          <p:cNvSpPr txBox="1"/>
          <p:nvPr/>
        </p:nvSpPr>
        <p:spPr>
          <a:xfrm>
            <a:off x="771525" y="4252912"/>
            <a:ext cx="3060799" cy="487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تذكر إنجاز بسيط أو خصلة إيجابية في نفسك تفتخر بها.</a:t>
            </a:r>
            <a:endParaRPr/>
          </a:p>
        </p:txBody>
      </p:sp>
      <p:pic>
        <p:nvPicPr>
          <p:cNvPr descr="image.png" id="951" name="Google Shape;951;p4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068050" y="3224212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52" name="Google Shape;952;p4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273974" y="3224212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53" name="Google Shape;953;p4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479899" y="3224212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4" name="Google Shape;954;p4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436344" y="161924"/>
            <a:ext cx="1955612" cy="199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59" name="Google Shape;959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60" name="Google Shape;960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2450752"/>
            <a:ext cx="11144250" cy="29374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61" name="Google Shape;961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47124" y="4416623"/>
            <a:ext cx="341620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62" name="Google Shape;962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87899" y="4416623"/>
            <a:ext cx="3416349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63" name="Google Shape;963;p4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8823" y="4416623"/>
            <a:ext cx="341620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64" name="Google Shape;964;p4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3875" y="190500"/>
            <a:ext cx="10191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965" name="Google Shape;965;p41"/>
          <p:cNvSpPr txBox="1"/>
          <p:nvPr/>
        </p:nvSpPr>
        <p:spPr>
          <a:xfrm>
            <a:off x="638176" y="404396"/>
            <a:ext cx="1102995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نشاط (5): قائمة شحن الطاقة الشخصية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Google Shape;966;p41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41"/>
          <p:cNvSpPr txBox="1"/>
          <p:nvPr/>
        </p:nvSpPr>
        <p:spPr>
          <a:xfrm>
            <a:off x="523875" y="6505575"/>
            <a:ext cx="3619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41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968" name="Google Shape;968;p4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220200" y="2755552"/>
            <a:ext cx="2143125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969" name="Google Shape;969;p41"/>
          <p:cNvSpPr txBox="1"/>
          <p:nvPr/>
        </p:nvSpPr>
        <p:spPr>
          <a:xfrm>
            <a:off x="828675" y="3222277"/>
            <a:ext cx="10534649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5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ما هي الأنشطة البسيطة التي تجدد شغفك وطاقتك؟</a:t>
            </a:r>
            <a:endParaRPr b="1" i="0" sz="2500" u="none" cap="none" strike="noStrike">
              <a:solidFill>
                <a:srgbClr val="78350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41"/>
          <p:cNvSpPr txBox="1"/>
          <p:nvPr/>
        </p:nvSpPr>
        <p:spPr>
          <a:xfrm>
            <a:off x="828675" y="3860452"/>
            <a:ext cx="10534650" cy="2821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8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اكتب 3 أنشطة لا تستغرق أكثر من 20 دقيقة يمكنك اللجوء إليها عند الشعور بالإنهاك الأكاديمي:</a:t>
            </a:r>
            <a:endParaRPr b="0" i="0" sz="18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971" name="Google Shape;971;p4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058525" y="2826990"/>
            <a:ext cx="152400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972" name="Google Shape;972;p41"/>
          <p:cNvSpPr txBox="1"/>
          <p:nvPr/>
        </p:nvSpPr>
        <p:spPr>
          <a:xfrm>
            <a:off x="8775406" y="4477451"/>
            <a:ext cx="134178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700" u="none" cap="none" strike="noStrik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1. نشاط حركي</a:t>
            </a:r>
            <a:endParaRPr/>
          </a:p>
        </p:txBody>
      </p:sp>
      <p:sp>
        <p:nvSpPr>
          <p:cNvPr id="973" name="Google Shape;973;p41"/>
          <p:cNvSpPr txBox="1"/>
          <p:nvPr/>
        </p:nvSpPr>
        <p:spPr>
          <a:xfrm>
            <a:off x="8441473" y="4748372"/>
            <a:ext cx="1918601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(مشي، قفز الحبل، تمدد)</a:t>
            </a:r>
            <a:endParaRPr/>
          </a:p>
        </p:txBody>
      </p:sp>
      <p:sp>
        <p:nvSpPr>
          <p:cNvPr id="974" name="Google Shape;974;p41"/>
          <p:cNvSpPr txBox="1"/>
          <p:nvPr/>
        </p:nvSpPr>
        <p:spPr>
          <a:xfrm>
            <a:off x="5043693" y="4503766"/>
            <a:ext cx="167545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700" u="none" cap="none" strike="noStrik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2. نشاط اجتماعي</a:t>
            </a:r>
            <a:endParaRPr/>
          </a:p>
        </p:txBody>
      </p:sp>
      <p:sp>
        <p:nvSpPr>
          <p:cNvPr id="975" name="Google Shape;975;p41"/>
          <p:cNvSpPr txBox="1"/>
          <p:nvPr/>
        </p:nvSpPr>
        <p:spPr>
          <a:xfrm>
            <a:off x="4683173" y="4759523"/>
            <a:ext cx="302106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(محادثة صديق، شرب شاي مع العائلة)</a:t>
            </a:r>
            <a:endParaRPr/>
          </a:p>
        </p:txBody>
      </p:sp>
      <p:sp>
        <p:nvSpPr>
          <p:cNvPr id="976" name="Google Shape;976;p41"/>
          <p:cNvSpPr txBox="1"/>
          <p:nvPr/>
        </p:nvSpPr>
        <p:spPr>
          <a:xfrm>
            <a:off x="1630978" y="4477451"/>
            <a:ext cx="171777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700" u="none" cap="none" strike="noStrik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3. نشاط إبداعي/حسي</a:t>
            </a:r>
            <a:endParaRPr/>
          </a:p>
        </p:txBody>
      </p:sp>
      <p:sp>
        <p:nvSpPr>
          <p:cNvPr id="977" name="Google Shape;977;p41"/>
          <p:cNvSpPr txBox="1"/>
          <p:nvPr/>
        </p:nvSpPr>
        <p:spPr>
          <a:xfrm>
            <a:off x="1374874" y="4759523"/>
            <a:ext cx="2784300" cy="2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(استماع لموسي، رسم، قراءة قصيرة)</a:t>
            </a:r>
            <a:endParaRPr/>
          </a:p>
        </p:txBody>
      </p:sp>
      <p:pic>
        <p:nvPicPr>
          <p:cNvPr id="978" name="Google Shape;978;p4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84982" y="164946"/>
            <a:ext cx="1779784" cy="1811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83" name="Google Shape;983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84" name="Google Shape;984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85" name="Google Shape;985;p42"/>
          <p:cNvGrpSpPr/>
          <p:nvPr/>
        </p:nvGrpSpPr>
        <p:grpSpPr>
          <a:xfrm>
            <a:off x="2700575" y="2970804"/>
            <a:ext cx="6790848" cy="1505070"/>
            <a:chOff x="2700575" y="2480369"/>
            <a:chExt cx="6790848" cy="1505070"/>
          </a:xfrm>
        </p:grpSpPr>
        <p:sp>
          <p:nvSpPr>
            <p:cNvPr id="986" name="Google Shape;986;p42"/>
            <p:cNvSpPr txBox="1"/>
            <p:nvPr/>
          </p:nvSpPr>
          <p:spPr>
            <a:xfrm>
              <a:off x="2700575" y="2480369"/>
              <a:ext cx="67908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4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العلاقات والدعم الاجتماعي</a:t>
              </a:r>
              <a:endParaRPr b="0" i="0" sz="4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2"/>
            <p:cNvSpPr txBox="1"/>
            <p:nvPr/>
          </p:nvSpPr>
          <p:spPr>
            <a:xfrm>
              <a:off x="3148012" y="3670994"/>
              <a:ext cx="5895975" cy="31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894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1900" u="none" cap="none" strike="noStrike">
                  <a:solidFill>
                    <a:srgbClr val="CCFBF1"/>
                  </a:solidFill>
                  <a:latin typeface="Calibri"/>
                  <a:ea typeface="Calibri"/>
                  <a:cs typeface="Calibri"/>
                  <a:sym typeface="Calibri"/>
                </a:rPr>
                <a:t>بناء بيئة مساندة، التعامل مع ضغط الأقران، وطلب المساعدة الاحترافية</a:t>
              </a:r>
              <a:endParaRPr b="0" i="0" sz="1900" u="none" cap="none" strike="noStrike">
                <a:solidFill>
                  <a:srgbClr val="CCFBF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88" name="Google Shape;988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21103" y="310350"/>
            <a:ext cx="1902826" cy="193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93" name="Google Shape;993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94" name="Google Shape;994;p43"/>
          <p:cNvPicPr preferRelativeResize="0"/>
          <p:nvPr/>
        </p:nvPicPr>
        <p:blipFill rotWithShape="1">
          <a:blip r:embed="rId4">
            <a:alphaModFix/>
          </a:blip>
          <a:srcRect b="0" l="0" r="17187" t="0"/>
          <a:stretch/>
        </p:blipFill>
        <p:spPr>
          <a:xfrm>
            <a:off x="0" y="0"/>
            <a:ext cx="50482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5" name="Google Shape;995;p43"/>
          <p:cNvSpPr txBox="1"/>
          <p:nvPr/>
        </p:nvSpPr>
        <p:spPr>
          <a:xfrm>
            <a:off x="523875" y="6505575"/>
            <a:ext cx="381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43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996" name="Google Shape;996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190500"/>
            <a:ext cx="17716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997" name="Google Shape;997;p43"/>
          <p:cNvSpPr txBox="1"/>
          <p:nvPr/>
        </p:nvSpPr>
        <p:spPr>
          <a:xfrm>
            <a:off x="6619875" y="404396"/>
            <a:ext cx="504825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شبكة الدعم الاجتماعي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p43"/>
          <p:cNvSpPr/>
          <p:nvPr/>
        </p:nvSpPr>
        <p:spPr>
          <a:xfrm>
            <a:off x="6619875" y="1143000"/>
            <a:ext cx="5048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9" name="Google Shape;999;p43"/>
          <p:cNvSpPr txBox="1"/>
          <p:nvPr/>
        </p:nvSpPr>
        <p:spPr>
          <a:xfrm>
            <a:off x="6619875" y="3167062"/>
            <a:ext cx="50482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وجود أصدقاء وزملاء يفهمون التحديات اليومية يخفف وطأة الضغط النفسي الأكاديمي بنسبة كبيرة.</a:t>
            </a:r>
            <a:endParaRPr/>
          </a:p>
        </p:txBody>
      </p:sp>
      <p:sp>
        <p:nvSpPr>
          <p:cNvPr id="1000" name="Google Shape;1000;p43"/>
          <p:cNvSpPr txBox="1"/>
          <p:nvPr/>
        </p:nvSpPr>
        <p:spPr>
          <a:xfrm>
            <a:off x="6619875" y="3919537"/>
            <a:ext cx="50482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العزلة تزيد التضخيم الفكري للمشكلات، بينما المشاركة المفتوحة تفتح آفاقاً جديدة للحلول.</a:t>
            </a:r>
            <a:endParaRPr/>
          </a:p>
        </p:txBody>
      </p:sp>
      <p:pic>
        <p:nvPicPr>
          <p:cNvPr id="1001" name="Google Shape;1001;p4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72102" y="-124307"/>
            <a:ext cx="1771650" cy="1490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06" name="Google Shape;100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07" name="Google Shape;1007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3171825"/>
            <a:ext cx="5381625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08" name="Google Shape;1008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3171825"/>
            <a:ext cx="5381625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09" name="Google Shape;1009;p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3875" y="190500"/>
            <a:ext cx="17716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10" name="Google Shape;1010;p44"/>
          <p:cNvSpPr txBox="1"/>
          <p:nvPr/>
        </p:nvSpPr>
        <p:spPr>
          <a:xfrm>
            <a:off x="1000126" y="404396"/>
            <a:ext cx="1005840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التعامل مع ضغط الأقران والمقارنات</a:t>
            </a:r>
            <a:endParaRPr b="1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44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2" name="Google Shape;1012;p44"/>
          <p:cNvSpPr txBox="1"/>
          <p:nvPr/>
        </p:nvSpPr>
        <p:spPr>
          <a:xfrm>
            <a:off x="523875" y="6505575"/>
            <a:ext cx="3905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44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13" name="Google Shape;1013;p4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306175" y="585787"/>
            <a:ext cx="3619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4" name="Google Shape;1014;p44"/>
          <p:cNvSpPr txBox="1"/>
          <p:nvPr/>
        </p:nvSpPr>
        <p:spPr>
          <a:xfrm>
            <a:off x="6534150" y="3419475"/>
            <a:ext cx="4429125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55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991B1B"/>
                </a:solidFill>
                <a:latin typeface="Calibri"/>
                <a:ea typeface="Calibri"/>
                <a:cs typeface="Calibri"/>
                <a:sym typeface="Calibri"/>
              </a:rPr>
              <a:t>فخ مقارنة الكواليس بالمظاهر</a:t>
            </a:r>
            <a:endParaRPr b="1" i="0" sz="1900" u="none" cap="none" strike="noStrike">
              <a:solidFill>
                <a:srgbClr val="991B1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5" name="Google Shape;1015;p44"/>
          <p:cNvSpPr txBox="1"/>
          <p:nvPr/>
        </p:nvSpPr>
        <p:spPr>
          <a:xfrm>
            <a:off x="6534150" y="3933825"/>
            <a:ext cx="488632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تذكر أن ما تراه من زملائك على وسائل التواصل أو في القاعة هو النتيجة الظاهرة فقط وليس محاولاتهم أو تعثرهم الخاص.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44"/>
          <p:cNvSpPr txBox="1"/>
          <p:nvPr/>
        </p:nvSpPr>
        <p:spPr>
          <a:xfrm>
            <a:off x="771525" y="3419475"/>
            <a:ext cx="4429125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55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166534"/>
                </a:solidFill>
                <a:latin typeface="Calibri"/>
                <a:ea typeface="Calibri"/>
                <a:cs typeface="Calibri"/>
                <a:sym typeface="Calibri"/>
              </a:rPr>
              <a:t>مسارك الخاص والمستقل</a:t>
            </a:r>
            <a:endParaRPr b="1" i="0" sz="1900" u="none" cap="none" strike="noStrike">
              <a:solidFill>
                <a:srgbClr val="16653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7" name="Google Shape;1017;p44"/>
          <p:cNvSpPr txBox="1"/>
          <p:nvPr/>
        </p:nvSpPr>
        <p:spPr>
          <a:xfrm>
            <a:off x="771525" y="3933825"/>
            <a:ext cx="488632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ركز على مقارنة نفسك اليوم بنفسك الأسبوع الماضي؛ فالجامعة رحلة تعلم فردية وليست سباقاً ضد الآخرين.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18" name="Google Shape;1018;p4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210925" y="3514725"/>
            <a:ext cx="20955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9" name="Google Shape;1019;p4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48300" y="3514725"/>
            <a:ext cx="20955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0" name="Google Shape;1020;p4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32915" y="150849"/>
            <a:ext cx="1662610" cy="1581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25" name="Google Shape;102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6" name="Google Shape;1026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2033587"/>
            <a:ext cx="11144250" cy="3771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7" name="Google Shape;1027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10525" y="3538537"/>
            <a:ext cx="3352800" cy="1962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8" name="Google Shape;1028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19600" y="3538537"/>
            <a:ext cx="3352800" cy="1962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9" name="Google Shape;1029;p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8675" y="3538537"/>
            <a:ext cx="3352800" cy="1962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30" name="Google Shape;1030;p4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3875" y="190500"/>
            <a:ext cx="10191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31" name="Google Shape;1031;p45"/>
          <p:cNvSpPr txBox="1"/>
          <p:nvPr/>
        </p:nvSpPr>
        <p:spPr>
          <a:xfrm>
            <a:off x="962026" y="404396"/>
            <a:ext cx="1005840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نشاط (6): رسم خريطة الدعم النفسي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2" name="Google Shape;1032;p45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45"/>
          <p:cNvSpPr txBox="1"/>
          <p:nvPr/>
        </p:nvSpPr>
        <p:spPr>
          <a:xfrm>
            <a:off x="523875" y="6505575"/>
            <a:ext cx="381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45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34" name="Google Shape;1034;p4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344275" y="585787"/>
            <a:ext cx="3238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35" name="Google Shape;1035;p4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353550" y="2338387"/>
            <a:ext cx="2009775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36" name="Google Shape;1036;p45"/>
          <p:cNvSpPr txBox="1"/>
          <p:nvPr/>
        </p:nvSpPr>
        <p:spPr>
          <a:xfrm>
            <a:off x="828675" y="2805112"/>
            <a:ext cx="10534650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5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حدد 3 أشخاص في دائرتك يمكنك اللجوء إليهم عند الأزمات:</a:t>
            </a:r>
            <a:endParaRPr b="1" i="0" sz="2500" u="none" cap="none" strike="noStrike">
              <a:solidFill>
                <a:srgbClr val="78350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37" name="Google Shape;1037;p4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1020425" y="2409825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38" name="Google Shape;1038;p4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258175" y="3786187"/>
            <a:ext cx="28575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9" name="Google Shape;1039;p45"/>
          <p:cNvSpPr txBox="1"/>
          <p:nvPr/>
        </p:nvSpPr>
        <p:spPr>
          <a:xfrm>
            <a:off x="8258176" y="4129087"/>
            <a:ext cx="2857500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5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زميل دراسة</a:t>
            </a:r>
            <a:endParaRPr b="1" i="0" sz="2500" u="none" cap="none" strike="noStrike">
              <a:solidFill>
                <a:srgbClr val="78350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0" name="Google Shape;1040;p45"/>
          <p:cNvSpPr txBox="1"/>
          <p:nvPr/>
        </p:nvSpPr>
        <p:spPr>
          <a:xfrm>
            <a:off x="8258175" y="4710112"/>
            <a:ext cx="2857500" cy="5386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8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8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للمشاركة في فهم المناهج والدراسة الجماعية.</a:t>
            </a:r>
            <a:endParaRPr/>
          </a:p>
        </p:txBody>
      </p:sp>
      <p:pic>
        <p:nvPicPr>
          <p:cNvPr descr="image.png" id="1041" name="Google Shape;1041;p4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667250" y="3786187"/>
            <a:ext cx="28575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2" name="Google Shape;1042;p45"/>
          <p:cNvSpPr txBox="1"/>
          <p:nvPr/>
        </p:nvSpPr>
        <p:spPr>
          <a:xfrm>
            <a:off x="4667251" y="4129087"/>
            <a:ext cx="2857500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5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صديق أو فرد عائلة</a:t>
            </a:r>
            <a:endParaRPr b="1" i="0" sz="2500" u="none" cap="none" strike="noStrike">
              <a:solidFill>
                <a:srgbClr val="78350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3" name="Google Shape;1043;p45"/>
          <p:cNvSpPr txBox="1"/>
          <p:nvPr/>
        </p:nvSpPr>
        <p:spPr>
          <a:xfrm>
            <a:off x="4667250" y="4710112"/>
            <a:ext cx="2857500" cy="5386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8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8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للتفريغ العاطفي والاستماع بدون إصدار أحكام.</a:t>
            </a:r>
            <a:endParaRPr b="0" i="0" sz="18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44" name="Google Shape;1044;p4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076325" y="3786187"/>
            <a:ext cx="28575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5" name="Google Shape;1045;p45"/>
          <p:cNvSpPr txBox="1"/>
          <p:nvPr/>
        </p:nvSpPr>
        <p:spPr>
          <a:xfrm>
            <a:off x="1076326" y="4129087"/>
            <a:ext cx="2857500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5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مرشد أكاديمي / أخصائي</a:t>
            </a:r>
            <a:endParaRPr b="1" i="0" sz="2500" u="none" cap="none" strike="noStrike">
              <a:solidFill>
                <a:srgbClr val="78350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6" name="Google Shape;1046;p45"/>
          <p:cNvSpPr txBox="1"/>
          <p:nvPr/>
        </p:nvSpPr>
        <p:spPr>
          <a:xfrm>
            <a:off x="1076325" y="4710112"/>
            <a:ext cx="2857500" cy="5386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8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8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للمساعدة الاحترافية والتوجيه المتخصص.</a:t>
            </a:r>
            <a:endParaRPr b="0" i="0" sz="18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7" name="Google Shape;1047;p4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06155" y="206071"/>
            <a:ext cx="1547760" cy="157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5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52" name="Google Shape;1052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53" name="Google Shape;1053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190500"/>
            <a:ext cx="17716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4" name="Google Shape;1054;p46"/>
          <p:cNvSpPr txBox="1"/>
          <p:nvPr/>
        </p:nvSpPr>
        <p:spPr>
          <a:xfrm>
            <a:off x="962025" y="404396"/>
            <a:ext cx="101250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متى تطلب المساعدة الاحترافية؟</a:t>
            </a:r>
            <a:endParaRPr b="1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5" name="Google Shape;1055;p46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p46"/>
          <p:cNvSpPr txBox="1"/>
          <p:nvPr/>
        </p:nvSpPr>
        <p:spPr>
          <a:xfrm>
            <a:off x="523875" y="6505575"/>
            <a:ext cx="381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46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57" name="Google Shape;1057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344275" y="585787"/>
            <a:ext cx="3238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8" name="Google Shape;1058;p46"/>
          <p:cNvSpPr/>
          <p:nvPr/>
        </p:nvSpPr>
        <p:spPr>
          <a:xfrm>
            <a:off x="523875" y="2547937"/>
            <a:ext cx="11144250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9" name="Google Shape;1059;p46"/>
          <p:cNvSpPr txBox="1"/>
          <p:nvPr/>
        </p:nvSpPr>
        <p:spPr>
          <a:xfrm>
            <a:off x="1047750" y="2681287"/>
            <a:ext cx="10010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استمرار الأعراض لأكثر من أسبوعين متواصلين: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دون تحسن رغم الاستراحة.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0" name="Google Shape;1060;p46"/>
          <p:cNvSpPr/>
          <p:nvPr/>
        </p:nvSpPr>
        <p:spPr>
          <a:xfrm>
            <a:off x="11630025" y="2547937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1" name="Google Shape;1061;p46"/>
          <p:cNvSpPr/>
          <p:nvPr/>
        </p:nvSpPr>
        <p:spPr>
          <a:xfrm>
            <a:off x="523875" y="3271837"/>
            <a:ext cx="11144250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2" name="Google Shape;1062;p46"/>
          <p:cNvSpPr txBox="1"/>
          <p:nvPr/>
        </p:nvSpPr>
        <p:spPr>
          <a:xfrm>
            <a:off x="1047750" y="3405187"/>
            <a:ext cx="10010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التأثير الكلي على الأداء: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العجز الكامل عن حضور المحاضرات أو المذاكرة.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3" name="Google Shape;1063;p46"/>
          <p:cNvSpPr/>
          <p:nvPr/>
        </p:nvSpPr>
        <p:spPr>
          <a:xfrm>
            <a:off x="11630025" y="3271837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4" name="Google Shape;1064;p46"/>
          <p:cNvSpPr/>
          <p:nvPr/>
        </p:nvSpPr>
        <p:spPr>
          <a:xfrm>
            <a:off x="523875" y="3995737"/>
            <a:ext cx="11144250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5" name="Google Shape;1065;p46"/>
          <p:cNvSpPr txBox="1"/>
          <p:nvPr/>
        </p:nvSpPr>
        <p:spPr>
          <a:xfrm>
            <a:off x="1047750" y="4129087"/>
            <a:ext cx="10010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تغيرات حادة في النوم والشهية: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أرَق شديد مستمر أو فقدان تام للرغبة في الأكل.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6" name="Google Shape;1066;p46"/>
          <p:cNvSpPr/>
          <p:nvPr/>
        </p:nvSpPr>
        <p:spPr>
          <a:xfrm>
            <a:off x="11630025" y="3995737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7" name="Google Shape;1067;p46"/>
          <p:cNvSpPr/>
          <p:nvPr/>
        </p:nvSpPr>
        <p:spPr>
          <a:xfrm>
            <a:off x="523875" y="4719637"/>
            <a:ext cx="11144250" cy="571500"/>
          </a:xfrm>
          <a:prstGeom prst="roundRect">
            <a:avLst>
              <a:gd fmla="val 16666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8" name="Google Shape;1068;p46"/>
          <p:cNvSpPr txBox="1"/>
          <p:nvPr/>
        </p:nvSpPr>
        <p:spPr>
          <a:xfrm>
            <a:off x="1076325" y="4852987"/>
            <a:ext cx="99833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المراكز المتاحة: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وحدة الإرشاد النفسي والطلابي بالجامعة متاحة مجاناً وبسرية تامة.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9" name="Google Shape;1069;p46"/>
          <p:cNvSpPr/>
          <p:nvPr/>
        </p:nvSpPr>
        <p:spPr>
          <a:xfrm>
            <a:off x="11630025" y="4719637"/>
            <a:ext cx="38100" cy="571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70" name="Google Shape;1070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49025" y="271462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71" name="Google Shape;1071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49025" y="343852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72" name="Google Shape;1072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49025" y="416242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73" name="Google Shape;1073;p4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220450" y="4886325"/>
            <a:ext cx="2190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Google Shape;1074;p4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6033" y="183253"/>
            <a:ext cx="1829492" cy="18623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79" name="Google Shape;1079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80" name="Google Shape;1080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1" name="Google Shape;1081;p47"/>
          <p:cNvGrpSpPr/>
          <p:nvPr/>
        </p:nvGrpSpPr>
        <p:grpSpPr>
          <a:xfrm>
            <a:off x="2295525" y="2959756"/>
            <a:ext cx="7600950" cy="1505070"/>
            <a:chOff x="2295525" y="2480369"/>
            <a:chExt cx="7600950" cy="1505070"/>
          </a:xfrm>
        </p:grpSpPr>
        <p:sp>
          <p:nvSpPr>
            <p:cNvPr id="1082" name="Google Shape;1082;p47"/>
            <p:cNvSpPr txBox="1"/>
            <p:nvPr/>
          </p:nvSpPr>
          <p:spPr>
            <a:xfrm>
              <a:off x="2295525" y="2480369"/>
              <a:ext cx="760095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4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المرونة وخطة العمل الشخصية</a:t>
              </a:r>
              <a:endParaRPr b="0" i="0" sz="4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7"/>
            <p:cNvSpPr txBox="1"/>
            <p:nvPr/>
          </p:nvSpPr>
          <p:spPr>
            <a:xfrm>
              <a:off x="3709987" y="3670994"/>
              <a:ext cx="4772025" cy="31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894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1900" u="none" cap="none" strike="noStrike">
                  <a:solidFill>
                    <a:srgbClr val="CCFBF1"/>
                  </a:solidFill>
                  <a:latin typeface="Calibri"/>
                  <a:ea typeface="Calibri"/>
                  <a:cs typeface="Calibri"/>
                  <a:sym typeface="Calibri"/>
                </a:rPr>
                <a:t>بناء المرونة النفسية، إعداد خطة طوارئ شخصية، والخاتمة</a:t>
              </a:r>
              <a:endParaRPr/>
            </a:p>
          </p:txBody>
        </p:sp>
      </p:grpSp>
      <p:pic>
        <p:nvPicPr>
          <p:cNvPr id="1084" name="Google Shape;1084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43500" y="315416"/>
            <a:ext cx="1725261" cy="1756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89" name="Google Shape;1089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0" name="Google Shape;1090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3293268"/>
            <a:ext cx="5381625" cy="12525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1" name="Google Shape;1091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3162300"/>
            <a:ext cx="5381625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2" name="Google Shape;1092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3875" y="190500"/>
            <a:ext cx="144780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3" name="Google Shape;1093;p48"/>
          <p:cNvSpPr txBox="1"/>
          <p:nvPr/>
        </p:nvSpPr>
        <p:spPr>
          <a:xfrm>
            <a:off x="923925" y="404396"/>
            <a:ext cx="101885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المرونة النفسية وعقلية النمو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4" name="Google Shape;1094;p48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5" name="Google Shape;1095;p48"/>
          <p:cNvSpPr txBox="1"/>
          <p:nvPr/>
        </p:nvSpPr>
        <p:spPr>
          <a:xfrm>
            <a:off x="523875" y="6505575"/>
            <a:ext cx="381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48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96" name="Google Shape;1096;p4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382375" y="585787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7" name="Google Shape;1097;p48"/>
          <p:cNvSpPr txBox="1"/>
          <p:nvPr/>
        </p:nvSpPr>
        <p:spPr>
          <a:xfrm>
            <a:off x="6534150" y="3540918"/>
            <a:ext cx="4943475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العقلية الثابتة (Fixed Mindset)</a:t>
            </a:r>
            <a:endParaRPr/>
          </a:p>
        </p:txBody>
      </p:sp>
      <p:sp>
        <p:nvSpPr>
          <p:cNvPr id="1098" name="Google Shape;1098;p48"/>
          <p:cNvSpPr txBox="1"/>
          <p:nvPr/>
        </p:nvSpPr>
        <p:spPr>
          <a:xfrm>
            <a:off x="6778467" y="4055268"/>
            <a:ext cx="4708072" cy="243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"قدراتي وذكائي محددة، والتعثر يعني أنني غير ملائم لهذه الكلية."</a:t>
            </a:r>
            <a:endParaRPr/>
          </a:p>
        </p:txBody>
      </p:sp>
      <p:sp>
        <p:nvSpPr>
          <p:cNvPr id="1099" name="Google Shape;1099;p48"/>
          <p:cNvSpPr txBox="1"/>
          <p:nvPr/>
        </p:nvSpPr>
        <p:spPr>
          <a:xfrm>
            <a:off x="781050" y="3419475"/>
            <a:ext cx="4867275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166534"/>
                </a:solidFill>
                <a:latin typeface="Calibri"/>
                <a:ea typeface="Calibri"/>
                <a:cs typeface="Calibri"/>
                <a:sym typeface="Calibri"/>
              </a:rPr>
              <a:t>عقلية النمو (Growth Mindset)</a:t>
            </a:r>
            <a:endParaRPr b="1" i="0" sz="1900" u="none" cap="none" strike="noStrike">
              <a:solidFill>
                <a:srgbClr val="16653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0" name="Google Shape;1100;p48"/>
          <p:cNvSpPr txBox="1"/>
          <p:nvPr/>
        </p:nvSpPr>
        <p:spPr>
          <a:xfrm>
            <a:off x="781050" y="3933825"/>
            <a:ext cx="4867275" cy="487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"التحديات والأخطاء فرصة لتطوير مهاراتي، واستراتيجيات جديدة ستوصلني للنجاح."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1" name="Google Shape;1101;p4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47232" y="190500"/>
            <a:ext cx="1677605" cy="1707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05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06" name="Google Shape;1106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7" name="Google Shape;1107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2488852"/>
            <a:ext cx="11144250" cy="28612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8" name="Google Shape;1108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190500"/>
            <a:ext cx="91440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9" name="Google Shape;1109;p49"/>
          <p:cNvSpPr txBox="1"/>
          <p:nvPr/>
        </p:nvSpPr>
        <p:spPr>
          <a:xfrm>
            <a:off x="923926" y="404396"/>
            <a:ext cx="1011555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تمرين عملي (6): خطة الطوارئ النفسية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0" name="Google Shape;1110;p49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1" name="Google Shape;1111;p49"/>
          <p:cNvSpPr txBox="1"/>
          <p:nvPr/>
        </p:nvSpPr>
        <p:spPr>
          <a:xfrm>
            <a:off x="523875" y="6505575"/>
            <a:ext cx="381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49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112" name="Google Shape;1112;p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382375" y="585787"/>
            <a:ext cx="2857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3" name="Google Shape;1113;p4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39250" y="2793652"/>
            <a:ext cx="2124075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4" name="Google Shape;1114;p49"/>
          <p:cNvSpPr txBox="1"/>
          <p:nvPr/>
        </p:nvSpPr>
        <p:spPr>
          <a:xfrm>
            <a:off x="828675" y="3260377"/>
            <a:ext cx="10553700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5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اكتب خطتك للتعامل مع فترة الضغط القادمة (الامتحانات):</a:t>
            </a:r>
            <a:endParaRPr b="1" i="0" sz="2500" u="none" cap="none" strike="noStrike">
              <a:solidFill>
                <a:srgbClr val="78350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115" name="Google Shape;1115;p4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039475" y="2865090"/>
            <a:ext cx="171450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6" name="Google Shape;1116;p49"/>
          <p:cNvSpPr txBox="1"/>
          <p:nvPr/>
        </p:nvSpPr>
        <p:spPr>
          <a:xfrm>
            <a:off x="828675" y="3993802"/>
            <a:ext cx="10534650" cy="2691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1. التقنية التي سأستخدمها للتهدئة السريعة: ______________________</a:t>
            </a:r>
            <a:endParaRPr/>
          </a:p>
        </p:txBody>
      </p:sp>
      <p:sp>
        <p:nvSpPr>
          <p:cNvPr id="1117" name="Google Shape;1117;p49"/>
          <p:cNvSpPr txBox="1"/>
          <p:nvPr/>
        </p:nvSpPr>
        <p:spPr>
          <a:xfrm>
            <a:off x="828675" y="4344292"/>
            <a:ext cx="10534650" cy="2691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2. الشخص الذي سأتحدث معه عند الشعور بالإحباط: __________________</a:t>
            </a:r>
            <a:endParaRPr/>
          </a:p>
        </p:txBody>
      </p:sp>
      <p:sp>
        <p:nvSpPr>
          <p:cNvPr id="1118" name="Google Shape;1118;p49"/>
          <p:cNvSpPr txBox="1"/>
          <p:nvPr/>
        </p:nvSpPr>
        <p:spPr>
          <a:xfrm>
            <a:off x="828675" y="4694783"/>
            <a:ext cx="10534650" cy="2691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7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3. الشيء الممتع الذي سأكافئ به نفسي بعد الإنجاز: _________________</a:t>
            </a:r>
            <a:endParaRPr b="0" i="0" sz="17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9" name="Google Shape;1119;p4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00051" y="135080"/>
            <a:ext cx="1933296" cy="1968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1" name="Google Shape;16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2" name="Google Shape;16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1998315"/>
            <a:ext cx="11144250" cy="38422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3" name="Google Shape;16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08256" y="3964185"/>
            <a:ext cx="2455068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4" name="Google Shape;164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5062" y="3964185"/>
            <a:ext cx="2455068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21868" y="3964185"/>
            <a:ext cx="2455068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8675" y="3964185"/>
            <a:ext cx="2455068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23875" y="190500"/>
            <a:ext cx="10191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5"/>
          <p:cNvSpPr txBox="1"/>
          <p:nvPr/>
        </p:nvSpPr>
        <p:spPr>
          <a:xfrm>
            <a:off x="-290195" y="425798"/>
            <a:ext cx="1119187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نشاط (1): مؤشر الطقس النفسي</a:t>
            </a:r>
            <a:endParaRPr b="1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5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5"/>
          <p:cNvSpPr txBox="1"/>
          <p:nvPr/>
        </p:nvSpPr>
        <p:spPr>
          <a:xfrm>
            <a:off x="523875" y="6505575"/>
            <a:ext cx="3048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5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71" name="Google Shape;171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306175" y="585787"/>
            <a:ext cx="3619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2" name="Google Shape;172;p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448800" y="2330253"/>
            <a:ext cx="1914525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5"/>
          <p:cNvSpPr txBox="1"/>
          <p:nvPr/>
        </p:nvSpPr>
        <p:spPr>
          <a:xfrm>
            <a:off x="301943" y="2803676"/>
            <a:ext cx="11061382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5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كيف يصف طقسك النفسي اليوم؟</a:t>
            </a:r>
            <a:endParaRPr b="1" i="0" sz="2500" u="none" cap="none" strike="noStrike">
              <a:solidFill>
                <a:srgbClr val="78350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5"/>
          <p:cNvSpPr txBox="1"/>
          <p:nvPr/>
        </p:nvSpPr>
        <p:spPr>
          <a:xfrm>
            <a:off x="828675" y="3408015"/>
            <a:ext cx="10534650" cy="2821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8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اختر من القائمة التالية الخيار الذي يمثل حالتك الذهنية والعاطفية الآن، وشاركه مع زميلك المجاور:</a:t>
            </a:r>
            <a:endParaRPr b="0" i="0" sz="18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75" name="Google Shape;175;p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077575" y="2374552"/>
            <a:ext cx="13335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6" name="Google Shape;176;p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155906" y="4211835"/>
            <a:ext cx="1959768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5"/>
          <p:cNvSpPr txBox="1"/>
          <p:nvPr/>
        </p:nvSpPr>
        <p:spPr>
          <a:xfrm>
            <a:off x="9106912" y="4659510"/>
            <a:ext cx="205775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7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مشمس ومستقر</a:t>
            </a:r>
            <a:endParaRPr/>
          </a:p>
        </p:txBody>
      </p:sp>
      <p:sp>
        <p:nvSpPr>
          <p:cNvPr id="178" name="Google Shape;178;p5"/>
          <p:cNvSpPr txBox="1"/>
          <p:nvPr/>
        </p:nvSpPr>
        <p:spPr>
          <a:xfrm>
            <a:off x="9155906" y="5088135"/>
            <a:ext cx="1959768" cy="197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11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طاقة عالية وراحة</a:t>
            </a:r>
            <a:endParaRPr/>
          </a:p>
        </p:txBody>
      </p:sp>
      <p:pic>
        <p:nvPicPr>
          <p:cNvPr descr="image.png" id="179" name="Google Shape;179;p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6462712" y="4211835"/>
            <a:ext cx="1959768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5"/>
          <p:cNvSpPr txBox="1"/>
          <p:nvPr/>
        </p:nvSpPr>
        <p:spPr>
          <a:xfrm>
            <a:off x="6413718" y="4659510"/>
            <a:ext cx="205775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7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غائم جزئياً</a:t>
            </a:r>
            <a:endParaRPr b="1" i="0" sz="1700" u="none" cap="none" strike="noStrike">
              <a:solidFill>
                <a:srgbClr val="78350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5"/>
          <p:cNvSpPr txBox="1"/>
          <p:nvPr/>
        </p:nvSpPr>
        <p:spPr>
          <a:xfrm>
            <a:off x="6462712" y="5088135"/>
            <a:ext cx="1959768" cy="197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11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تردد أو بعض إجهاد</a:t>
            </a:r>
            <a:endParaRPr b="0" i="0" sz="13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82" name="Google Shape;182;p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769518" y="4211835"/>
            <a:ext cx="1959768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5"/>
          <p:cNvSpPr txBox="1"/>
          <p:nvPr/>
        </p:nvSpPr>
        <p:spPr>
          <a:xfrm>
            <a:off x="3720524" y="4659510"/>
            <a:ext cx="205775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7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ماطر ومتوتر</a:t>
            </a:r>
            <a:endParaRPr b="1" i="0" sz="1700" u="none" cap="none" strike="noStrike">
              <a:solidFill>
                <a:srgbClr val="78350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5"/>
          <p:cNvSpPr txBox="1"/>
          <p:nvPr/>
        </p:nvSpPr>
        <p:spPr>
          <a:xfrm>
            <a:off x="3769518" y="5088135"/>
            <a:ext cx="1959768" cy="197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11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ضغوط تسليمات</a:t>
            </a:r>
            <a:endParaRPr b="0" i="0" sz="13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85" name="Google Shape;185;p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076325" y="4211835"/>
            <a:ext cx="1959768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5"/>
          <p:cNvSpPr txBox="1"/>
          <p:nvPr/>
        </p:nvSpPr>
        <p:spPr>
          <a:xfrm>
            <a:off x="1027330" y="4659510"/>
            <a:ext cx="205775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700" u="none" cap="none" strike="noStrike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عاصفة شديدة</a:t>
            </a:r>
            <a:endParaRPr b="1" i="0" sz="1700" u="none" cap="none" strike="noStrike">
              <a:solidFill>
                <a:srgbClr val="78350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5"/>
          <p:cNvSpPr txBox="1"/>
          <p:nvPr/>
        </p:nvSpPr>
        <p:spPr>
          <a:xfrm>
            <a:off x="1076325" y="5088135"/>
            <a:ext cx="1959768" cy="197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11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2400E"/>
                </a:solidFill>
                <a:latin typeface="Calibri"/>
                <a:ea typeface="Calibri"/>
                <a:cs typeface="Calibri"/>
                <a:sym typeface="Calibri"/>
              </a:rPr>
              <a:t>إرهاق كامل وتشتت</a:t>
            </a:r>
            <a:endParaRPr b="0" i="0" sz="1300" u="none" cap="none" strike="noStrike">
              <a:solidFill>
                <a:srgbClr val="9240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73716" y="164089"/>
            <a:ext cx="1804690" cy="1837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24" name="Google Shape;1124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5" name="Google Shape;1125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26" name="Google Shape;1126;p50"/>
          <p:cNvGrpSpPr/>
          <p:nvPr/>
        </p:nvGrpSpPr>
        <p:grpSpPr>
          <a:xfrm>
            <a:off x="2430541" y="2501942"/>
            <a:ext cx="7330916" cy="1892588"/>
            <a:chOff x="2430541" y="2062162"/>
            <a:chExt cx="7330916" cy="1892588"/>
          </a:xfrm>
        </p:grpSpPr>
        <p:sp>
          <p:nvSpPr>
            <p:cNvPr id="1127" name="Google Shape;1127;p50"/>
            <p:cNvSpPr txBox="1"/>
            <p:nvPr/>
          </p:nvSpPr>
          <p:spPr>
            <a:xfrm>
              <a:off x="2430541" y="2062162"/>
              <a:ext cx="7330916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3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شكراً لمشاركتكم وتفاعلكم الرائع!</a:t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50"/>
            <p:cNvSpPr txBox="1"/>
            <p:nvPr/>
          </p:nvSpPr>
          <p:spPr>
            <a:xfrm>
              <a:off x="2967037" y="2824162"/>
              <a:ext cx="6257925" cy="3048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026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1900" u="none" cap="none" strike="noStrike">
                  <a:solidFill>
                    <a:srgbClr val="CBD5E1"/>
                  </a:solidFill>
                  <a:latin typeface="Calibri"/>
                  <a:ea typeface="Calibri"/>
                  <a:cs typeface="Calibri"/>
                  <a:sym typeface="Calibri"/>
                </a:rPr>
                <a:t>تذكروا دائماً: صحتكم النفسية هي أساس نجاحكم وتألقكم الأكاديمي والمهني.</a:t>
              </a:r>
              <a:endParaRPr/>
            </a:p>
          </p:txBody>
        </p:sp>
        <p:sp>
          <p:nvSpPr>
            <p:cNvPr id="1129" name="Google Shape;1129;p50"/>
            <p:cNvSpPr txBox="1"/>
            <p:nvPr/>
          </p:nvSpPr>
          <p:spPr>
            <a:xfrm>
              <a:off x="4367212" y="3662362"/>
              <a:ext cx="3457575" cy="2923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26670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1900" u="none" cap="none" strike="noStrike">
                  <a:solidFill>
                    <a:srgbClr val="2DD4BF"/>
                  </a:solidFill>
                  <a:latin typeface="Calibri"/>
                  <a:ea typeface="Calibri"/>
                  <a:cs typeface="Calibri"/>
                  <a:sym typeface="Calibri"/>
                </a:rPr>
                <a:t>باب الأسئلة والمناقشة مفتوح الآن</a:t>
              </a:r>
              <a:endParaRPr b="1" i="0" sz="1900" u="none" cap="none" strike="noStrike">
                <a:solidFill>
                  <a:srgbClr val="2DD4B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.png" id="1130" name="Google Shape;1130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58087" y="4121192"/>
            <a:ext cx="26670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1" name="Google Shape;1131;p5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14778" y="244645"/>
            <a:ext cx="1890454" cy="1924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3" name="Google Shape;19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4" name="Google Shape;19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6"/>
          <p:cNvSpPr txBox="1"/>
          <p:nvPr/>
        </p:nvSpPr>
        <p:spPr>
          <a:xfrm>
            <a:off x="523875" y="6505575"/>
            <a:ext cx="3048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6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96" name="Google Shape;19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190500"/>
            <a:ext cx="12763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6"/>
          <p:cNvSpPr txBox="1"/>
          <p:nvPr/>
        </p:nvSpPr>
        <p:spPr>
          <a:xfrm>
            <a:off x="6435724" y="330313"/>
            <a:ext cx="5048251" cy="135421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لماذا الحديث عن الصحة النفسية؟</a:t>
            </a:r>
            <a:endParaRPr/>
          </a:p>
        </p:txBody>
      </p:sp>
      <p:sp>
        <p:nvSpPr>
          <p:cNvPr id="198" name="Google Shape;198;p6"/>
          <p:cNvSpPr/>
          <p:nvPr/>
        </p:nvSpPr>
        <p:spPr>
          <a:xfrm>
            <a:off x="6619875" y="1655955"/>
            <a:ext cx="5048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6"/>
          <p:cNvSpPr txBox="1"/>
          <p:nvPr/>
        </p:nvSpPr>
        <p:spPr>
          <a:xfrm>
            <a:off x="6434254" y="3167062"/>
            <a:ext cx="5233871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تُمثّل المرحلة الجامعية مرحلة انتقال محورية تشمل مسؤوليات جديدة واستقلالية متزايدة وتحديات أكاديمية وشخصية مكثفة.</a:t>
            </a:r>
            <a:endParaRPr/>
          </a:p>
        </p:txBody>
      </p:sp>
      <p:sp>
        <p:nvSpPr>
          <p:cNvPr id="200" name="Google Shape;200;p6"/>
          <p:cNvSpPr txBox="1"/>
          <p:nvPr/>
        </p:nvSpPr>
        <p:spPr>
          <a:xfrm>
            <a:off x="6434254" y="3919537"/>
            <a:ext cx="523387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الاعتناء بصحتك النفسية ليس مجرد رفاهية، بل هو المحرك الأساسي لاستمرار قدرتك على التحصيل والابتكار والتمتع بحياتك.</a:t>
            </a:r>
            <a:endParaRPr/>
          </a:p>
        </p:txBody>
      </p:sp>
      <p:pic>
        <p:nvPicPr>
          <p:cNvPr id="201" name="Google Shape;201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3875" y="190500"/>
            <a:ext cx="1286569" cy="1309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6" name="Google Shape;20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7" name="Google Shape;207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8" name="Google Shape;208;p7"/>
          <p:cNvGrpSpPr/>
          <p:nvPr/>
        </p:nvGrpSpPr>
        <p:grpSpPr>
          <a:xfrm>
            <a:off x="2265522" y="2966147"/>
            <a:ext cx="7660957" cy="1505070"/>
            <a:chOff x="2265521" y="2480369"/>
            <a:chExt cx="7660957" cy="1505070"/>
          </a:xfrm>
        </p:grpSpPr>
        <p:sp>
          <p:nvSpPr>
            <p:cNvPr id="209" name="Google Shape;209;p7"/>
            <p:cNvSpPr txBox="1"/>
            <p:nvPr/>
          </p:nvSpPr>
          <p:spPr>
            <a:xfrm>
              <a:off x="2265521" y="2480369"/>
              <a:ext cx="76609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4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فهم الصحة النفسية وطبيعتها</a:t>
              </a:r>
              <a:endParaRPr b="0" i="0" sz="4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7"/>
            <p:cNvSpPr txBox="1"/>
            <p:nvPr/>
          </p:nvSpPr>
          <p:spPr>
            <a:xfrm>
              <a:off x="2895600" y="3670994"/>
              <a:ext cx="6400800" cy="31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894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ar-SA" sz="1900" u="none" cap="none" strike="noStrike">
                  <a:solidFill>
                    <a:srgbClr val="CCFBF1"/>
                  </a:solidFill>
                  <a:latin typeface="Calibri"/>
                  <a:ea typeface="Calibri"/>
                  <a:cs typeface="Calibri"/>
                  <a:sym typeface="Calibri"/>
                </a:rPr>
                <a:t>استكشاف المفاهيم الأساسية، تفكيك الخرافات، وفهم متصل التوازن النفسي</a:t>
              </a:r>
              <a:endParaRPr b="0" i="0" sz="1900" u="none" cap="none" strike="noStrike">
                <a:solidFill>
                  <a:srgbClr val="CCFBF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1" name="Google Shape;211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86670" y="169067"/>
            <a:ext cx="1892595" cy="1968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6" name="Google Shape;21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7" name="Google Shape;21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2109787"/>
            <a:ext cx="5381625" cy="3619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8" name="Google Shape;218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190500"/>
            <a:ext cx="14287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8"/>
          <p:cNvSpPr txBox="1"/>
          <p:nvPr/>
        </p:nvSpPr>
        <p:spPr>
          <a:xfrm>
            <a:off x="923926" y="404396"/>
            <a:ext cx="10344150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ما هي الصحة النفسية حقيقةً؟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8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8"/>
          <p:cNvSpPr txBox="1"/>
          <p:nvPr/>
        </p:nvSpPr>
        <p:spPr>
          <a:xfrm>
            <a:off x="523875" y="6505575"/>
            <a:ext cx="3048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8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22" name="Google Shape;222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382375" y="585787"/>
            <a:ext cx="2857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3" name="Google Shape;223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3400" y="2119312"/>
            <a:ext cx="5362575" cy="3600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8"/>
          <p:cNvSpPr/>
          <p:nvPr/>
        </p:nvSpPr>
        <p:spPr>
          <a:xfrm>
            <a:off x="6286500" y="2452687"/>
            <a:ext cx="5381625" cy="876300"/>
          </a:xfrm>
          <a:prstGeom prst="roundRect">
            <a:avLst>
              <a:gd fmla="val 10869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8"/>
          <p:cNvSpPr txBox="1"/>
          <p:nvPr/>
        </p:nvSpPr>
        <p:spPr>
          <a:xfrm>
            <a:off x="6791325" y="2586037"/>
            <a:ext cx="431482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حالة من العافية: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تمكّن الفرد من إدراك قدراته والتعامل مع ضغوط الحياة العادية.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8"/>
          <p:cNvSpPr/>
          <p:nvPr/>
        </p:nvSpPr>
        <p:spPr>
          <a:xfrm>
            <a:off x="11630025" y="2452687"/>
            <a:ext cx="38100" cy="8763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8"/>
          <p:cNvSpPr/>
          <p:nvPr/>
        </p:nvSpPr>
        <p:spPr>
          <a:xfrm>
            <a:off x="6286500" y="3481387"/>
            <a:ext cx="5381625" cy="876300"/>
          </a:xfrm>
          <a:prstGeom prst="roundRect">
            <a:avLst>
              <a:gd fmla="val 10869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8"/>
          <p:cNvSpPr txBox="1"/>
          <p:nvPr/>
        </p:nvSpPr>
        <p:spPr>
          <a:xfrm>
            <a:off x="6791325" y="3614737"/>
            <a:ext cx="431482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الإنتاجية والتكيف: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القدرة على العمل والدراسة بفعالية والمساهمة في المجتمع.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8"/>
          <p:cNvSpPr/>
          <p:nvPr/>
        </p:nvSpPr>
        <p:spPr>
          <a:xfrm>
            <a:off x="11630025" y="3481387"/>
            <a:ext cx="38100" cy="8763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8"/>
          <p:cNvSpPr/>
          <p:nvPr/>
        </p:nvSpPr>
        <p:spPr>
          <a:xfrm>
            <a:off x="6286500" y="4510087"/>
            <a:ext cx="5381625" cy="876300"/>
          </a:xfrm>
          <a:prstGeom prst="roundRect">
            <a:avLst>
              <a:gd fmla="val 10869" name="adj"/>
            </a:avLst>
          </a:prstGeom>
          <a:solidFill>
            <a:srgbClr val="F8FA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8"/>
          <p:cNvSpPr txBox="1"/>
          <p:nvPr/>
        </p:nvSpPr>
        <p:spPr>
          <a:xfrm>
            <a:off x="6762750" y="4643437"/>
            <a:ext cx="434113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ليست غياب المرض فقط:</a:t>
            </a:r>
            <a:r>
              <a:rPr b="0" i="0" lang="ar-SA" sz="20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الصحة النفسية مفهوم ديناميكي مرن، وليس مجرد خلو الشخص من الاضطراب.</a:t>
            </a:r>
            <a:endParaRPr b="0" i="0" sz="2000" u="none" cap="none" strike="noStrike">
              <a:solidFill>
                <a:srgbClr val="3341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8"/>
          <p:cNvSpPr/>
          <p:nvPr/>
        </p:nvSpPr>
        <p:spPr>
          <a:xfrm>
            <a:off x="11630025" y="4510087"/>
            <a:ext cx="38100" cy="8763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33" name="Google Shape;233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268075" y="2619375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4" name="Google Shape;234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268075" y="3648075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5" name="Google Shape;235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296650" y="4676775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27235" y="219003"/>
            <a:ext cx="1787327" cy="1819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1" name="Google Shape;24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2" name="Google Shape;24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60656" y="3031331"/>
            <a:ext cx="2607468" cy="17764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3" name="Google Shape;243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5062" y="3031331"/>
            <a:ext cx="2607468" cy="17764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4" name="Google Shape;244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69468" y="3031331"/>
            <a:ext cx="2607468" cy="17764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5" name="Google Shape;245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3031331"/>
            <a:ext cx="2607468" cy="17764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6" name="Google Shape;246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3875" y="190500"/>
            <a:ext cx="14287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9"/>
          <p:cNvSpPr txBox="1"/>
          <p:nvPr/>
        </p:nvSpPr>
        <p:spPr>
          <a:xfrm>
            <a:off x="923925" y="404396"/>
            <a:ext cx="10144125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0F172A"/>
                </a:solidFill>
                <a:latin typeface="Calibri"/>
                <a:ea typeface="Calibri"/>
                <a:cs typeface="Calibri"/>
                <a:sym typeface="Calibri"/>
              </a:rPr>
              <a:t>متصل الصحة النفسية (Continuum)</a:t>
            </a:r>
            <a:endParaRPr b="0" i="0" sz="4400" u="none" cap="none" strike="noStrike">
              <a:solidFill>
                <a:srgbClr val="0F17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9"/>
          <p:cNvSpPr/>
          <p:nvPr/>
        </p:nvSpPr>
        <p:spPr>
          <a:xfrm>
            <a:off x="523875" y="114300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9"/>
          <p:cNvSpPr txBox="1"/>
          <p:nvPr/>
        </p:nvSpPr>
        <p:spPr>
          <a:xfrm>
            <a:off x="523875" y="6505575"/>
            <a:ext cx="3048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9 / 50</a:t>
            </a:r>
            <a:endParaRPr b="0" i="0" sz="1300" u="none" cap="none" strike="noStrike">
              <a:solidFill>
                <a:srgbClr val="94A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50" name="Google Shape;250;p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382375" y="585787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9"/>
          <p:cNvSpPr txBox="1"/>
          <p:nvPr/>
        </p:nvSpPr>
        <p:spPr>
          <a:xfrm>
            <a:off x="9308306" y="3317081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15803D"/>
                </a:solidFill>
                <a:latin typeface="Calibri"/>
                <a:ea typeface="Calibri"/>
                <a:cs typeface="Calibri"/>
                <a:sym typeface="Calibri"/>
              </a:rPr>
              <a:t>1. الازدهار (Excel)</a:t>
            </a:r>
            <a:endParaRPr b="1" i="0" sz="1900" u="none" cap="none" strike="noStrike">
              <a:solidFill>
                <a:srgbClr val="15803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9"/>
          <p:cNvSpPr txBox="1"/>
          <p:nvPr/>
        </p:nvSpPr>
        <p:spPr>
          <a:xfrm>
            <a:off x="9308306" y="3831431"/>
            <a:ext cx="211216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توازن ممتاز، أداء مرتفع، نوم منتظم، وشعور بالأمل والإنجاز.</a:t>
            </a:r>
            <a:endParaRPr/>
          </a:p>
        </p:txBody>
      </p:sp>
      <p:sp>
        <p:nvSpPr>
          <p:cNvPr id="253" name="Google Shape;253;p9"/>
          <p:cNvSpPr txBox="1"/>
          <p:nvPr/>
        </p:nvSpPr>
        <p:spPr>
          <a:xfrm>
            <a:off x="6462712" y="3317081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A16207"/>
                </a:solidFill>
                <a:latin typeface="Calibri"/>
                <a:ea typeface="Calibri"/>
                <a:cs typeface="Calibri"/>
                <a:sym typeface="Calibri"/>
              </a:rPr>
              <a:t>2. التكيف (Surviving)</a:t>
            </a:r>
            <a:endParaRPr b="1" i="0" sz="1900" u="none" cap="none" strike="noStrike">
              <a:solidFill>
                <a:srgbClr val="A1620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9"/>
          <p:cNvSpPr txBox="1"/>
          <p:nvPr/>
        </p:nvSpPr>
        <p:spPr>
          <a:xfrm>
            <a:off x="6462712" y="3831431"/>
            <a:ext cx="2112168" cy="730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قلق خفيف، إجهاد مؤقت عند الامتحانات، يتلاشى مع الاستراحة.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9"/>
          <p:cNvSpPr txBox="1"/>
          <p:nvPr/>
        </p:nvSpPr>
        <p:spPr>
          <a:xfrm>
            <a:off x="3617118" y="3317081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C2410C"/>
                </a:solidFill>
                <a:latin typeface="Calibri"/>
                <a:ea typeface="Calibri"/>
                <a:cs typeface="Calibri"/>
                <a:sym typeface="Calibri"/>
              </a:rPr>
              <a:t>3. المعاناة (Struggling)</a:t>
            </a:r>
            <a:endParaRPr b="1" i="0" sz="1900" u="none" cap="none" strike="noStrike">
              <a:solidFill>
                <a:srgbClr val="C241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9"/>
          <p:cNvSpPr txBox="1"/>
          <p:nvPr/>
        </p:nvSpPr>
        <p:spPr>
          <a:xfrm>
            <a:off x="3617118" y="3831431"/>
            <a:ext cx="2112168" cy="730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تعب مستمر، انخفاض التركيز، تراجع في الدرجات، وعزلة اجتماعية.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9"/>
          <p:cNvSpPr txBox="1"/>
          <p:nvPr/>
        </p:nvSpPr>
        <p:spPr>
          <a:xfrm>
            <a:off x="771525" y="3317081"/>
            <a:ext cx="221777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900" u="none" cap="none" strike="noStrike">
                <a:solidFill>
                  <a:srgbClr val="B91C1C"/>
                </a:solidFill>
                <a:latin typeface="Calibri"/>
                <a:ea typeface="Calibri"/>
                <a:cs typeface="Calibri"/>
                <a:sym typeface="Calibri"/>
              </a:rPr>
              <a:t>4. الأزمة (In Crisis)</a:t>
            </a:r>
            <a:endParaRPr b="1" i="0" sz="1900" u="none" cap="none" strike="noStrike">
              <a:solidFill>
                <a:srgbClr val="B91C1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9"/>
          <p:cNvSpPr txBox="1"/>
          <p:nvPr/>
        </p:nvSpPr>
        <p:spPr>
          <a:xfrm>
            <a:off x="771525" y="3831431"/>
            <a:ext cx="2112168" cy="730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إنهاك كامل، قلق حاد، عجز عن تأدية المهام، وحاجة ماسة لدعم متخصص.</a:t>
            </a:r>
            <a:endParaRPr b="0" i="0" sz="1600" u="none" cap="none" strike="noStrike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Google Shape;259;p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77579" y="208748"/>
            <a:ext cx="2028329" cy="2064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نسق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</cp:coreProperties>
</file>